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4" r:id="rId3"/>
    <p:sldId id="271" r:id="rId4"/>
    <p:sldId id="264" r:id="rId5"/>
    <p:sldId id="260" r:id="rId6"/>
    <p:sldId id="259" r:id="rId7"/>
    <p:sldId id="268" r:id="rId8"/>
    <p:sldId id="269" r:id="rId9"/>
    <p:sldId id="261" r:id="rId10"/>
    <p:sldId id="275" r:id="rId11"/>
    <p:sldId id="276" r:id="rId12"/>
    <p:sldId id="272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92" r:id="rId22"/>
    <p:sldId id="288" r:id="rId23"/>
    <p:sldId id="289" r:id="rId24"/>
    <p:sldId id="290" r:id="rId25"/>
    <p:sldId id="291" r:id="rId26"/>
    <p:sldId id="287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277" r:id="rId38"/>
    <p:sldId id="284" r:id="rId39"/>
    <p:sldId id="265" r:id="rId40"/>
    <p:sldId id="274" r:id="rId41"/>
    <p:sldId id="266" r:id="rId42"/>
    <p:sldId id="273" r:id="rId43"/>
    <p:sldId id="262" r:id="rId44"/>
    <p:sldId id="26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>
                    <a:alpha val="32000"/>
                  </a:srgbClr>
                </a:gs>
              </a:gsLst>
              <a:lin ang="16200000" scaled="0"/>
            </a:gra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  <c:pt idx="6">
                  <c:v>2018년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8</c:v>
                </c:pt>
                <c:pt idx="5">
                  <c:v>15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09-41B0-86BE-B26A88C7A9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7FC63"/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  <c:pt idx="6">
                  <c:v>2018년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11</c:v>
                </c:pt>
                <c:pt idx="6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09-41B0-86BE-B26A88C7A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08460864"/>
        <c:axId val="-1608466304"/>
      </c:areaChart>
      <c:catAx>
        <c:axId val="-1608460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08466304"/>
        <c:crosses val="autoZero"/>
        <c:auto val="1"/>
        <c:lblAlgn val="ctr"/>
        <c:lblOffset val="100"/>
        <c:noMultiLvlLbl val="0"/>
      </c:catAx>
      <c:valAx>
        <c:axId val="-1608466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08460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>
                    <a:alpha val="32000"/>
                  </a:srgbClr>
                </a:gs>
              </a:gsLst>
              <a:lin ang="16200000" scaled="0"/>
            </a:gra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  <c:pt idx="6">
                  <c:v>2018년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8</c:v>
                </c:pt>
                <c:pt idx="5">
                  <c:v>15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09-41B0-86BE-B26A88C7A9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E7FC63"/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2012년</c:v>
                </c:pt>
                <c:pt idx="1">
                  <c:v>2013년</c:v>
                </c:pt>
                <c:pt idx="2">
                  <c:v>2014년</c:v>
                </c:pt>
                <c:pt idx="3">
                  <c:v>2015년</c:v>
                </c:pt>
                <c:pt idx="4">
                  <c:v>2016년</c:v>
                </c:pt>
                <c:pt idx="5">
                  <c:v>2017년</c:v>
                </c:pt>
                <c:pt idx="6">
                  <c:v>2018년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11</c:v>
                </c:pt>
                <c:pt idx="6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09-41B0-86BE-B26A88C7A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08460864"/>
        <c:axId val="-1608466304"/>
      </c:areaChart>
      <c:catAx>
        <c:axId val="-1608460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08466304"/>
        <c:crosses val="autoZero"/>
        <c:auto val="1"/>
        <c:lblAlgn val="ctr"/>
        <c:lblOffset val="100"/>
        <c:noMultiLvlLbl val="0"/>
      </c:catAx>
      <c:valAx>
        <c:axId val="-1608466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08460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3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26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7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8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98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4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07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81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7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7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5" Type="http://schemas.openxmlformats.org/officeDocument/2006/relationships/image" Target="../media/image23.PNG"/><Relationship Id="rId10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_picture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914" y="0"/>
            <a:ext cx="1220191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3179831" y="372491"/>
            <a:ext cx="6354868" cy="1049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6000" b="1" dirty="0">
                <a:solidFill>
                  <a:schemeClr val="bg1"/>
                </a:solidFill>
                <a:ea typeface="+mn-cs"/>
              </a:rPr>
              <a:t>Electric </a:t>
            </a:r>
            <a:r>
              <a:rPr lang="en-US" altLang="ko-KR" sz="6000" b="1" dirty="0" smtClean="0">
                <a:solidFill>
                  <a:schemeClr val="bg1"/>
                </a:solidFill>
                <a:ea typeface="+mn-cs"/>
              </a:rPr>
              <a:t>Vehicle</a:t>
            </a:r>
            <a:endParaRPr lang="en-US" altLang="ko-KR" sz="6000" b="1" dirty="0">
              <a:solidFill>
                <a:schemeClr val="bg1"/>
              </a:solidFill>
              <a:ea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7055553" y="6432990"/>
            <a:ext cx="4739238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794791" y="6292735"/>
            <a:ext cx="283602" cy="286230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6858732" y="6063658"/>
            <a:ext cx="1528195" cy="3693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2000" b="1" dirty="0" smtClean="0">
                <a:solidFill>
                  <a:prstClr val="white"/>
                </a:solidFill>
              </a:rPr>
              <a:t>조원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48307" y="6063658"/>
            <a:ext cx="334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박건후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박정연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반치영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이채림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피쳐</a:t>
            </a:r>
            <a:r>
              <a:rPr lang="en-US" altLang="ko-KR" sz="2400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(Feature)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233723-9D22-42E1-AE9E-7D29700CDB47}"/>
              </a:ext>
            </a:extLst>
          </p:cNvPr>
          <p:cNvSpPr/>
          <p:nvPr/>
        </p:nvSpPr>
        <p:spPr>
          <a:xfrm>
            <a:off x="1508007" y="1301878"/>
            <a:ext cx="2448851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noProof="0" dirty="0" err="1" smtClean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테슬라</a:t>
            </a:r>
            <a:r>
              <a:rPr lang="ko-KR" altLang="en-US" sz="1100" b="1" noProof="0" dirty="0" smtClean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데이터 및 재무제표 데이터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1508007" y="2009672"/>
            <a:ext cx="3676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테슬라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주가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테슬라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 거래량,</a:t>
            </a:r>
            <a:endParaRPr lang="en-US" altLang="ko-KR" sz="1400" spc="-15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 smtClean="0">
                <a:solidFill>
                  <a:schemeClr val="bg1"/>
                </a:solidFill>
                <a:latin typeface="+mn-ea"/>
              </a:rPr>
              <a:t>테슬라</a:t>
            </a:r>
            <a:r>
              <a:rPr lang="en-US" altLang="ko-KR" sz="1400" spc="-15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+mn-ea"/>
              </a:rPr>
              <a:t>주가 변동률</a:t>
            </a:r>
            <a:r>
              <a:rPr lang="en-US" altLang="ko-KR" sz="1400" spc="-150" dirty="0" smtClean="0">
                <a:solidFill>
                  <a:schemeClr val="bg1"/>
                </a:solidFill>
                <a:latin typeface="+mn-ea"/>
              </a:rPr>
              <a:t>,</a:t>
            </a:r>
            <a:endParaRPr lang="en-US" altLang="ko-KR" sz="1400" spc="-15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구글  </a:t>
            </a: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테슬라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 검색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+mn-ea"/>
              </a:rPr>
              <a:t>량</a:t>
            </a:r>
            <a:endParaRPr lang="en-US" altLang="ko-KR" sz="1400" spc="-150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 smtClean="0">
                <a:solidFill>
                  <a:schemeClr val="bg1"/>
                </a:solidFill>
                <a:latin typeface="+mn-ea"/>
              </a:rPr>
              <a:t>테슬라</a:t>
            </a:r>
            <a:r>
              <a:rPr lang="ko-KR" altLang="en-US" sz="1400" spc="-150" dirty="0" smtClean="0">
                <a:solidFill>
                  <a:schemeClr val="bg1"/>
                </a:solidFill>
                <a:latin typeface="+mn-ea"/>
              </a:rPr>
              <a:t> 분기 재무제표</a:t>
            </a:r>
            <a:endParaRPr lang="ko-KR" altLang="en-US" sz="1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1143883" y="1368379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96B65-9A45-43B2-B5F1-67E622D78A59}"/>
              </a:ext>
            </a:extLst>
          </p:cNvPr>
          <p:cNvSpPr/>
          <p:nvPr/>
        </p:nvSpPr>
        <p:spPr>
          <a:xfrm>
            <a:off x="1621935" y="3965313"/>
            <a:ext cx="21209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 smtClean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ETF </a:t>
            </a:r>
            <a:r>
              <a:rPr lang="ko-KR" altLang="en-US" sz="1100" b="1" dirty="0" smtClean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데이터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9239D1-F6B0-48CB-AA4C-DC0353A733DC}"/>
              </a:ext>
            </a:extLst>
          </p:cNvPr>
          <p:cNvSpPr/>
          <p:nvPr/>
        </p:nvSpPr>
        <p:spPr>
          <a:xfrm>
            <a:off x="1545735" y="4673107"/>
            <a:ext cx="3676200" cy="187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중국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차 전지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전기차 관련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미국 반도체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마국채금리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년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,10</a:t>
            </a: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년물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인버스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배터리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신재생에너지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리튬전지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ETF,</a:t>
            </a:r>
            <a:endParaRPr lang="en-US" altLang="ko-KR" sz="1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1149996" y="4127527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601727" y="1211926"/>
            <a:ext cx="1948702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화살표 40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601727" y="3885746"/>
            <a:ext cx="1948702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6963926" y="1356845"/>
            <a:ext cx="44660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+mn-cs"/>
                <a:ea typeface="+mn-cs"/>
              </a:rPr>
              <a:t>테슬라</a:t>
            </a:r>
            <a:r>
              <a:rPr lang="ko-KR" altLang="en-US" sz="1400" dirty="0">
                <a:solidFill>
                  <a:schemeClr val="bg1"/>
                </a:solidFill>
                <a:latin typeface="+mn-cs"/>
                <a:ea typeface="+mn-cs"/>
              </a:rPr>
              <a:t> 및 </a:t>
            </a:r>
            <a:r>
              <a:rPr lang="ko-KR" altLang="en-US" sz="1400" dirty="0" err="1">
                <a:solidFill>
                  <a:schemeClr val="bg1"/>
                </a:solidFill>
                <a:latin typeface="+mn-cs"/>
                <a:ea typeface="+mn-cs"/>
              </a:rPr>
              <a:t>테슬라</a:t>
            </a:r>
            <a:r>
              <a:rPr lang="ko-KR" altLang="en-US" sz="1400" dirty="0">
                <a:solidFill>
                  <a:schemeClr val="bg1"/>
                </a:solidFill>
                <a:latin typeface="+mn-cs"/>
                <a:ea typeface="+mn-cs"/>
              </a:rPr>
              <a:t> 주가와 직접적인 연관이 </a:t>
            </a:r>
            <a:r>
              <a:rPr lang="ko-KR" altLang="en-US" sz="1400" dirty="0" smtClean="0">
                <a:solidFill>
                  <a:schemeClr val="bg1"/>
                </a:solidFill>
                <a:latin typeface="+mn-cs"/>
                <a:ea typeface="+mn-cs"/>
              </a:rPr>
              <a:t>있다</a:t>
            </a:r>
            <a:r>
              <a:rPr lang="en-US" altLang="ko-KR" sz="1400" dirty="0" smtClean="0">
                <a:solidFill>
                  <a:schemeClr val="bg1"/>
                </a:solidFill>
                <a:latin typeface="+mn-cs"/>
                <a:ea typeface="+mn-cs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+mn-cs"/>
              <a:ea typeface="+mn-cs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+mn-cs"/>
                <a:ea typeface="+mn-cs"/>
              </a:rPr>
              <a:t>테슬라의</a:t>
            </a:r>
            <a:r>
              <a:rPr lang="ko-KR" altLang="en-US" sz="1400" dirty="0">
                <a:solidFill>
                  <a:schemeClr val="bg1"/>
                </a:solidFill>
                <a:latin typeface="+mn-cs"/>
                <a:ea typeface="+mn-cs"/>
              </a:rPr>
              <a:t> 회사 내부 사정을 알 수 </a:t>
            </a:r>
            <a:r>
              <a:rPr lang="ko-KR" altLang="en-US" sz="1400" dirty="0" smtClean="0">
                <a:solidFill>
                  <a:schemeClr val="bg1"/>
                </a:solidFill>
                <a:latin typeface="+mn-cs"/>
                <a:ea typeface="+mn-cs"/>
              </a:rPr>
              <a:t>있다</a:t>
            </a:r>
            <a:r>
              <a:rPr lang="en-US" altLang="ko-KR" sz="1400" dirty="0" smtClean="0">
                <a:solidFill>
                  <a:schemeClr val="bg1"/>
                </a:solidFill>
                <a:latin typeface="+mn-cs"/>
                <a:ea typeface="+mn-cs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+mn-cs"/>
              <a:ea typeface="+mn-cs"/>
            </a:endParaRPr>
          </a:p>
          <a:p>
            <a:endParaRPr lang="ko-KR" altLang="en-US" sz="1400" dirty="0">
              <a:solidFill>
                <a:schemeClr val="bg1"/>
              </a:solidFill>
              <a:latin typeface="+mn-cs"/>
              <a:ea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6963926" y="3928707"/>
            <a:ext cx="4466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cs"/>
                <a:ea typeface="+mn-cs"/>
              </a:rPr>
              <a:t>전기차 제조와 관련된 기업들의 </a:t>
            </a:r>
            <a:r>
              <a:rPr lang="en-US" altLang="ko-KR" sz="1400" dirty="0">
                <a:solidFill>
                  <a:schemeClr val="bg1"/>
                </a:solidFill>
                <a:latin typeface="+mn-cs"/>
                <a:ea typeface="+mn-cs"/>
              </a:rPr>
              <a:t>ETF</a:t>
            </a:r>
            <a:endParaRPr lang="ko-KR" altLang="en-US" sz="1400" dirty="0">
              <a:solidFill>
                <a:schemeClr val="bg1"/>
              </a:solidFill>
              <a:latin typeface="+mn-cs"/>
              <a:ea typeface="+mn-cs"/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6719101" y="1368379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왼쪽 대괄호 45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6725214" y="4127527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피쳐</a:t>
            </a:r>
            <a:r>
              <a:rPr lang="en-US" altLang="ko-KR" sz="2400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(Feature)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233723-9D22-42E1-AE9E-7D29700CDB47}"/>
              </a:ext>
            </a:extLst>
          </p:cNvPr>
          <p:cNvSpPr/>
          <p:nvPr/>
        </p:nvSpPr>
        <p:spPr>
          <a:xfrm>
            <a:off x="1508007" y="1301878"/>
            <a:ext cx="2448851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noProof="0" dirty="0" smtClean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원자재 데이터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1508007" y="2009672"/>
            <a:ext cx="3676200" cy="187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원유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구리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알루미늄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희토류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리튬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코발트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탄소배출권</a:t>
            </a:r>
            <a:endParaRPr lang="ko-KR" altLang="en-US" sz="1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1143883" y="1368379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96B65-9A45-43B2-B5F1-67E622D78A59}"/>
              </a:ext>
            </a:extLst>
          </p:cNvPr>
          <p:cNvSpPr/>
          <p:nvPr/>
        </p:nvSpPr>
        <p:spPr>
          <a:xfrm>
            <a:off x="1621935" y="3965313"/>
            <a:ext cx="21209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 smtClean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금융</a:t>
            </a:r>
            <a:r>
              <a:rPr lang="en-US" altLang="ko-KR" sz="1100" b="1" dirty="0" smtClean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b="1" dirty="0" smtClean="0">
                <a:solidFill>
                  <a:srgbClr val="44546A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데이터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9239D1-F6B0-48CB-AA4C-DC0353A733DC}"/>
              </a:ext>
            </a:extLst>
          </p:cNvPr>
          <p:cNvSpPr/>
          <p:nvPr/>
        </p:nvSpPr>
        <p:spPr>
          <a:xfrm>
            <a:off x="1545735" y="4673107"/>
            <a:ext cx="3676200" cy="84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중국  </a:t>
            </a:r>
            <a:r>
              <a:rPr lang="ko-KR" altLang="en-US" sz="1400" spc="-150" dirty="0" err="1">
                <a:solidFill>
                  <a:schemeClr val="bg1"/>
                </a:solidFill>
                <a:latin typeface="+mn-ea"/>
              </a:rPr>
              <a:t>상해지수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나스닥 지수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S&amp;P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지수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</a:t>
            </a:r>
            <a:endParaRPr lang="en-US" altLang="ko-KR" sz="1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1149996" y="4127527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601726" y="1203899"/>
            <a:ext cx="1948702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화살표 40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601727" y="3885746"/>
            <a:ext cx="1948702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6963926" y="1356845"/>
            <a:ext cx="4466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+mn-cs"/>
                <a:ea typeface="+mn-cs"/>
              </a:rPr>
              <a:t>전기차의 차체 및 배터리 제조에 쓰인다</a:t>
            </a:r>
            <a:r>
              <a:rPr lang="en-US" altLang="ko-KR" sz="1400" dirty="0" smtClean="0">
                <a:solidFill>
                  <a:schemeClr val="bg1"/>
                </a:solidFill>
                <a:latin typeface="+mn-cs"/>
                <a:ea typeface="+mn-cs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+mn-cs"/>
              <a:ea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6963926" y="3928707"/>
            <a:ext cx="4466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+mn-cs"/>
                <a:ea typeface="+mn-cs"/>
              </a:rPr>
              <a:t>테슬라</a:t>
            </a:r>
            <a:r>
              <a:rPr lang="ko-KR" altLang="en-US" sz="1400" dirty="0" smtClean="0">
                <a:solidFill>
                  <a:schemeClr val="bg1"/>
                </a:solidFill>
                <a:latin typeface="+mn-cs"/>
                <a:ea typeface="+mn-cs"/>
              </a:rPr>
              <a:t> 주가와 간접적인 연관이 있는 주식시장</a:t>
            </a:r>
            <a:endParaRPr lang="ko-KR" altLang="en-US" sz="1400" dirty="0">
              <a:solidFill>
                <a:schemeClr val="bg1"/>
              </a:solidFill>
              <a:latin typeface="+mn-cs"/>
              <a:ea typeface="+mn-cs"/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6719101" y="1368379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왼쪽 대괄호 45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6725214" y="4127527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5" y="1565929"/>
            <a:ext cx="6287377" cy="4248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날짜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가격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거래량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변동률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b="1" i="1" kern="0" noProof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칼럼명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238596" y="2141243"/>
            <a:ext cx="212373" cy="35945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604483" y="2141243"/>
            <a:ext cx="173921" cy="35945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931918" y="2141243"/>
            <a:ext cx="214666" cy="35945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125586" y="2227811"/>
            <a:ext cx="159520" cy="35079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769362" y="2079645"/>
            <a:ext cx="147861" cy="36561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939" y="2825304"/>
            <a:ext cx="3467584" cy="19433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100" y="1527118"/>
            <a:ext cx="2410161" cy="1105054"/>
          </a:xfrm>
          <a:prstGeom prst="rect">
            <a:avLst/>
          </a:prstGeom>
        </p:spPr>
      </p:pic>
      <p:sp>
        <p:nvSpPr>
          <p:cNvPr id="45" name="왼쪽 화살표 44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>
            <a:off x="6841928" y="3296600"/>
            <a:ext cx="140333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왼쪽 화살표 45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>
            <a:off x="6893068" y="1655687"/>
            <a:ext cx="1604356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왼쪽 화살표 46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2038236">
            <a:off x="6787228" y="4213595"/>
            <a:ext cx="1075203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67072" y="2121435"/>
            <a:ext cx="166732" cy="3547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3" y="4961807"/>
            <a:ext cx="5073086" cy="1723955"/>
          </a:xfrm>
          <a:prstGeom prst="rect">
            <a:avLst/>
          </a:prstGeom>
        </p:spPr>
      </p:pic>
      <p:pic>
        <p:nvPicPr>
          <p:cNvPr id="49" name="nppt_16469821085227331" descr="이미지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3" y="216861"/>
            <a:ext cx="74965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날짜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,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가격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,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거래량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,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변동률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, </a:t>
            </a:r>
            <a:r>
              <a:rPr lang="ko-KR" altLang="en-US" sz="2400" b="1" i="1" kern="0" dirty="0" err="1">
                <a:solidFill>
                  <a:prstClr val="white"/>
                </a:solidFill>
              </a:rPr>
              <a:t>칼럼명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87" y="1228116"/>
            <a:ext cx="6531443" cy="5284166"/>
          </a:xfrm>
          <a:prstGeom prst="rect">
            <a:avLst/>
          </a:prstGeom>
        </p:spPr>
      </p:pic>
      <p:pic>
        <p:nvPicPr>
          <p:cNvPr id="26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1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재무제표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2" y="1384936"/>
            <a:ext cx="6733341" cy="5037706"/>
          </a:xfrm>
          <a:prstGeom prst="rect">
            <a:avLst/>
          </a:prstGeom>
        </p:spPr>
      </p:pic>
      <p:sp>
        <p:nvSpPr>
          <p:cNvPr id="26" name="자유형 46">
            <a:extLst>
              <a:ext uri="{FF2B5EF4-FFF2-40B4-BE49-F238E27FC236}">
                <a16:creationId xmlns:a16="http://schemas.microsoft.com/office/drawing/2014/main" id="{5337CB60-8FD7-4421-A830-A0AB6323DDA2}"/>
              </a:ext>
            </a:extLst>
          </p:cNvPr>
          <p:cNvSpPr/>
          <p:nvPr/>
        </p:nvSpPr>
        <p:spPr>
          <a:xfrm rot="16200000" flipH="1">
            <a:off x="1858104" y="5359699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 rot="16200000">
            <a:off x="3682750" y="5145459"/>
            <a:ext cx="406400" cy="2147966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76" y="3525099"/>
            <a:ext cx="4853596" cy="16015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9" y="1384936"/>
            <a:ext cx="4733855" cy="3320068"/>
          </a:xfrm>
          <a:prstGeom prst="rect">
            <a:avLst/>
          </a:prstGeom>
        </p:spPr>
      </p:pic>
      <p:pic>
        <p:nvPicPr>
          <p:cNvPr id="30" name="nppt_16469821085227331" descr="이미지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재무제표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24" y="1399135"/>
            <a:ext cx="9541307" cy="4852036"/>
          </a:xfrm>
          <a:prstGeom prst="rect">
            <a:avLst/>
          </a:prstGeom>
        </p:spPr>
      </p:pic>
      <p:pic>
        <p:nvPicPr>
          <p:cNvPr id="17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en-US" altLang="ko-KR" sz="2400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Merge – date </a:t>
            </a:r>
            <a:r>
              <a:rPr lang="ko-KR" altLang="en-US" sz="2400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기준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44" y="1161954"/>
            <a:ext cx="3564371" cy="290250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11" y="1024606"/>
            <a:ext cx="4632192" cy="269635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18" y="1892357"/>
            <a:ext cx="3344168" cy="271039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51" y="1024606"/>
            <a:ext cx="5339583" cy="294861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97" y="2133643"/>
            <a:ext cx="4150146" cy="236625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67" y="2640820"/>
            <a:ext cx="3600953" cy="178142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9655" y1="37204" x2="39655" y2="37204"/>
                        <a14:foregroundMark x1="48276" y1="32227" x2="48276" y2="32227"/>
                        <a14:foregroundMark x1="66379" y1="38152" x2="66379" y2="38152"/>
                        <a14:foregroundMark x1="57759" y1="26303" x2="57759" y2="26303"/>
                        <a14:foregroundMark x1="43391" y1="21801" x2="43391" y2="21801"/>
                        <a14:foregroundMark x1="62644" y1="17062" x2="62644" y2="17062"/>
                        <a14:foregroundMark x1="69540" y1="20379" x2="69540" y2="20379"/>
                        <a14:foregroundMark x1="73276" y1="27488" x2="73276" y2="27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22" y="4214503"/>
            <a:ext cx="2027061" cy="2458103"/>
          </a:xfrm>
          <a:prstGeom prst="rect">
            <a:avLst/>
          </a:prstGeom>
        </p:spPr>
      </p:pic>
      <p:sp>
        <p:nvSpPr>
          <p:cNvPr id="22" name="굽은 화살표 21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 flipH="1">
            <a:off x="1992257" y="5289882"/>
            <a:ext cx="2351565" cy="1063811"/>
          </a:xfrm>
          <a:prstGeom prst="ben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굽은 화살표 22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7332921" y="5289882"/>
            <a:ext cx="2351565" cy="1063811"/>
          </a:xfrm>
          <a:prstGeom prst="ben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왼쪽 화살표 23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2618419">
            <a:off x="3282680" y="4956859"/>
            <a:ext cx="1405328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왼쪽 화살표 24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9168621">
            <a:off x="7008306" y="4947596"/>
            <a:ext cx="1125467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 rot="10800000">
            <a:off x="5810607" y="6498618"/>
            <a:ext cx="312639" cy="361136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nppt_16469821085227331" descr="이미지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1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왼쪽 화살표 15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6200000">
            <a:off x="4794299" y="1631221"/>
            <a:ext cx="2177571" cy="587562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3" y="216861"/>
            <a:ext cx="74965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날짜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,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가격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,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거래량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, </a:t>
            </a:r>
            <a:r>
              <a:rPr lang="ko-KR" altLang="en-US" sz="2400" b="1" i="1" kern="0" dirty="0">
                <a:solidFill>
                  <a:prstClr val="white"/>
                </a:solidFill>
              </a:rPr>
              <a:t>변동률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, </a:t>
            </a:r>
            <a:r>
              <a:rPr lang="ko-KR" altLang="en-US" sz="2400" b="1" i="1" kern="0" dirty="0" err="1">
                <a:solidFill>
                  <a:prstClr val="white"/>
                </a:solidFill>
              </a:rPr>
              <a:t>칼럼명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05" y="1204990"/>
            <a:ext cx="5180649" cy="1222199"/>
          </a:xfrm>
          <a:prstGeom prst="rect">
            <a:avLst/>
          </a:prstGeom>
          <a:ln w="44450">
            <a:solidFill>
              <a:srgbClr val="FFC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32" y="3138609"/>
            <a:ext cx="8602825" cy="3601617"/>
          </a:xfrm>
          <a:prstGeom prst="rect">
            <a:avLst/>
          </a:prstGeom>
        </p:spPr>
      </p:pic>
      <p:pic>
        <p:nvPicPr>
          <p:cNvPr id="17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noProof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머신러닝</a:t>
            </a:r>
            <a:r>
              <a:rPr lang="en-US" altLang="ko-KR" sz="2400" b="1" i="1" kern="0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en-US" altLang="ko-KR" sz="2400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Regression)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9" y="1211257"/>
            <a:ext cx="5457965" cy="5012261"/>
          </a:xfrm>
          <a:prstGeom prst="rect">
            <a:avLst/>
          </a:prstGeom>
        </p:spPr>
      </p:pic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6523833" y="1211257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958518" y="1408106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80929" y="1235625"/>
            <a:ext cx="4039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3</a:t>
            </a:r>
            <a:r>
              <a:rPr lang="ko-KR" altLang="en-US" dirty="0" smtClean="0">
                <a:solidFill>
                  <a:schemeClr val="bg1"/>
                </a:solidFill>
              </a:rPr>
              <a:t>일 후의 주가를 예측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test : </a:t>
            </a:r>
            <a:r>
              <a:rPr lang="ko-KR" altLang="en-US" dirty="0" err="1" smtClean="0">
                <a:solidFill>
                  <a:schemeClr val="bg1"/>
                </a:solidFill>
              </a:rPr>
              <a:t>테슬라</a:t>
            </a:r>
            <a:r>
              <a:rPr lang="ko-KR" altLang="en-US" dirty="0" smtClean="0">
                <a:solidFill>
                  <a:schemeClr val="bg1"/>
                </a:solidFill>
              </a:rPr>
              <a:t> 주가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train : drop(</a:t>
            </a:r>
            <a:r>
              <a:rPr lang="ko-KR" altLang="en-US" dirty="0" smtClean="0">
                <a:solidFill>
                  <a:schemeClr val="bg1"/>
                </a:solidFill>
              </a:rPr>
              <a:t>날짜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전기료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테슬라</a:t>
            </a:r>
            <a:r>
              <a:rPr lang="ko-KR" altLang="en-US" dirty="0" smtClean="0">
                <a:solidFill>
                  <a:schemeClr val="bg1"/>
                </a:solidFill>
              </a:rPr>
              <a:t> 주가 변동률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train, test</a:t>
            </a:r>
            <a:r>
              <a:rPr lang="ko-KR" altLang="en-US" dirty="0" smtClean="0">
                <a:solidFill>
                  <a:schemeClr val="bg1"/>
                </a:solidFill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</a:rPr>
              <a:t>75 : 25 </a:t>
            </a:r>
            <a:r>
              <a:rPr lang="ko-KR" altLang="en-US" dirty="0" smtClean="0">
                <a:solidFill>
                  <a:schemeClr val="bg1"/>
                </a:solidFill>
              </a:rPr>
              <a:t>비율로 맞춤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train, test </a:t>
            </a:r>
            <a:r>
              <a:rPr lang="ko-KR" altLang="en-US" dirty="0" smtClean="0">
                <a:solidFill>
                  <a:schemeClr val="bg1"/>
                </a:solidFill>
              </a:rPr>
              <a:t>스케일링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2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0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noProof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머신러닝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(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Regression)</a:t>
            </a:r>
            <a:endParaRPr lang="en-US" altLang="ko-KR" sz="2400" b="1" i="1" kern="0" noProof="0" dirty="0" smtClea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7987" y="4544842"/>
            <a:ext cx="411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예측 실패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chemeClr val="bg1"/>
                </a:solidFill>
              </a:rPr>
              <a:t>xgboost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</a:rPr>
              <a:t>lgbm</a:t>
            </a:r>
            <a:r>
              <a:rPr lang="ko-KR" altLang="en-US" dirty="0" smtClean="0">
                <a:solidFill>
                  <a:schemeClr val="bg1"/>
                </a:solidFill>
              </a:rPr>
              <a:t>은 </a:t>
            </a:r>
            <a:r>
              <a:rPr lang="en-US" altLang="ko-KR" dirty="0" smtClean="0">
                <a:solidFill>
                  <a:schemeClr val="bg1"/>
                </a:solidFill>
              </a:rPr>
              <a:t>overfitting </a:t>
            </a:r>
            <a:r>
              <a:rPr lang="ko-KR" altLang="en-US" dirty="0" smtClean="0">
                <a:solidFill>
                  <a:schemeClr val="bg1"/>
                </a:solidFill>
              </a:rPr>
              <a:t>양상      도 보인다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9" y="1073076"/>
            <a:ext cx="4916790" cy="5599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LinearRegression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Ridge, Lasso,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LGBM, Elastic,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catboost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57" y="1235623"/>
            <a:ext cx="3840545" cy="2981813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7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목차</a:t>
            </a: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2526146" y="781703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1142476" y="1368379"/>
            <a:ext cx="1859503" cy="6741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000" b="1" dirty="0" smtClean="0">
                <a:solidFill>
                  <a:prstClr val="white"/>
                </a:solidFill>
              </a:rPr>
              <a:t>1. </a:t>
            </a:r>
            <a:r>
              <a:rPr lang="ko-KR" altLang="en-US" sz="2000" b="1" dirty="0" err="1" smtClean="0">
                <a:solidFill>
                  <a:prstClr val="white"/>
                </a:solidFill>
              </a:rPr>
              <a:t>테슬라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 소개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17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1142477" y="3898823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000" b="1" dirty="0" smtClean="0">
                <a:solidFill>
                  <a:prstClr val="white"/>
                </a:solidFill>
              </a:rPr>
              <a:t>3.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동기 및 목표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9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1142477" y="2619063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000" b="1" dirty="0" smtClean="0">
                <a:solidFill>
                  <a:prstClr val="white"/>
                </a:solidFill>
              </a:rPr>
              <a:t>2.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주제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0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1142476" y="5206970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prstClr val="white"/>
                </a:solidFill>
              </a:rPr>
              <a:t>4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.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조원 역할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1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4741164" y="1368379"/>
            <a:ext cx="2639349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000" b="1" dirty="0" smtClean="0">
                <a:solidFill>
                  <a:prstClr val="white"/>
                </a:solidFill>
              </a:rPr>
              <a:t>5.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데이터 확보 방법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2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4741165" y="2619062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000" b="1" dirty="0" smtClean="0">
                <a:solidFill>
                  <a:prstClr val="white"/>
                </a:solidFill>
              </a:rPr>
              <a:t>6.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진행 계획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3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4737386" y="3898822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000" b="1" dirty="0" smtClean="0">
                <a:solidFill>
                  <a:prstClr val="white"/>
                </a:solidFill>
              </a:rPr>
              <a:t>7. </a:t>
            </a:r>
            <a:r>
              <a:rPr lang="ko-KR" altLang="en-US" sz="2000" b="1" dirty="0" err="1" smtClean="0">
                <a:solidFill>
                  <a:prstClr val="white"/>
                </a:solidFill>
              </a:rPr>
              <a:t>피쳐</a:t>
            </a:r>
            <a:r>
              <a:rPr lang="en-US" altLang="ko-KR" sz="2000" b="1" dirty="0" smtClean="0">
                <a:solidFill>
                  <a:prstClr val="white"/>
                </a:solidFill>
              </a:rPr>
              <a:t>(Feature)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4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4737386" y="5206970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000" b="1" dirty="0" smtClean="0">
                <a:solidFill>
                  <a:prstClr val="white"/>
                </a:solidFill>
              </a:rPr>
              <a:t>8. </a:t>
            </a:r>
            <a:r>
              <a:rPr lang="ko-KR" altLang="en-US" sz="2000" b="1" dirty="0" smtClean="0">
                <a:solidFill>
                  <a:prstClr val="white"/>
                </a:solidFill>
              </a:rPr>
              <a:t>전처리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5" name="사각형: 둥근 모서리 39">
            <a:extLst>
              <a:ext uri="{FF2B5EF4-FFF2-40B4-BE49-F238E27FC236}">
                <a16:creationId xmlns:a16="http://schemas.microsoft.com/office/drawing/2014/main" id="{8BA60F47-B29E-492F-96E0-B838BDA73689}"/>
              </a:ext>
            </a:extLst>
          </p:cNvPr>
          <p:cNvSpPr/>
          <p:nvPr/>
        </p:nvSpPr>
        <p:spPr>
          <a:xfrm>
            <a:off x="8154245" y="1368379"/>
            <a:ext cx="1977936" cy="6952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8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000" b="1" dirty="0" smtClean="0">
                <a:solidFill>
                  <a:prstClr val="white"/>
                </a:solidFill>
              </a:rPr>
              <a:t>8. </a:t>
            </a:r>
            <a:r>
              <a:rPr lang="ko-KR" altLang="en-US" sz="2000" b="1" dirty="0" err="1" smtClean="0">
                <a:solidFill>
                  <a:prstClr val="white"/>
                </a:solidFill>
              </a:rPr>
              <a:t>머신러닝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2526146" y="2075656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2526145" y="3355416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2526145" y="4665793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왼쪽 대괄호 38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5938425" y="824973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5938424" y="2075656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5938423" y="3355416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5938422" y="4665792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 rot="16200000">
            <a:off x="9163321" y="824972"/>
            <a:ext cx="244825" cy="2845399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noProof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머신러닝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(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Regression)</a:t>
            </a:r>
            <a:endParaRPr lang="en-US" altLang="ko-KR" sz="2400" b="1" i="1" kern="0" noProof="0" dirty="0" smtClea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7987" y="4544842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Alpha</a:t>
            </a:r>
            <a:r>
              <a:rPr lang="ko-KR" altLang="en-US" dirty="0" smtClean="0">
                <a:solidFill>
                  <a:schemeClr val="bg1"/>
                </a:solidFill>
              </a:rPr>
              <a:t>값을 조절해봤으나 값에 유의미한 변화 없음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Ridge, Lasso, Elastic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5" y="1235623"/>
            <a:ext cx="5115639" cy="1895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5" y="3269566"/>
            <a:ext cx="5125165" cy="1895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1246384"/>
            <a:ext cx="4170819" cy="8954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2312098"/>
            <a:ext cx="4170819" cy="1638529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noProof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머신러닝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(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Regression)</a:t>
            </a:r>
            <a:endParaRPr lang="en-US" altLang="ko-KR" sz="2400" b="1" i="1" kern="0" noProof="0" dirty="0" smtClea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804591" y="1152699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3987" y="3178337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최적의 </a:t>
            </a:r>
            <a:r>
              <a:rPr lang="en-US" altLang="ko-KR" dirty="0" smtClean="0">
                <a:solidFill>
                  <a:schemeClr val="bg1"/>
                </a:solidFill>
              </a:rPr>
              <a:t>alpha, ratio </a:t>
            </a:r>
            <a:r>
              <a:rPr lang="ko-KR" altLang="en-US" dirty="0" smtClean="0">
                <a:solidFill>
                  <a:schemeClr val="bg1"/>
                </a:solidFill>
              </a:rPr>
              <a:t>값을 구해봤으나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유의미한 결과가 보이지 않는다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Ridge, Lasso, Elastic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5" y="1152699"/>
            <a:ext cx="4907058" cy="50801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74" y="1246384"/>
            <a:ext cx="4193013" cy="1338196"/>
          </a:xfrm>
          <a:prstGeom prst="rect">
            <a:avLst/>
          </a:prstGeom>
        </p:spPr>
      </p:pic>
      <p:pic>
        <p:nvPicPr>
          <p:cNvPr id="17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0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5" y="1084803"/>
            <a:ext cx="6888780" cy="5479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98345" y="1789711"/>
            <a:ext cx="4111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>
                <a:solidFill>
                  <a:schemeClr val="bg1"/>
                </a:solidFill>
              </a:rPr>
              <a:t>테슬라</a:t>
            </a:r>
            <a:r>
              <a:rPr lang="ko-KR" altLang="en-US" dirty="0" smtClean="0">
                <a:solidFill>
                  <a:schemeClr val="bg1"/>
                </a:solidFill>
              </a:rPr>
              <a:t> 주가의 그래프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2019</a:t>
            </a:r>
            <a:r>
              <a:rPr lang="ko-KR" altLang="en-US" dirty="0" smtClean="0">
                <a:solidFill>
                  <a:schemeClr val="bg1"/>
                </a:solidFill>
              </a:rPr>
              <a:t>년 이전 데이터에는 유의미한 변화가 없다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날짜의 범위를 조절할 필요가 </a:t>
            </a:r>
            <a:r>
              <a:rPr lang="ko-KR" altLang="en-US" dirty="0" err="1" smtClean="0">
                <a:solidFill>
                  <a:schemeClr val="bg1"/>
                </a:solidFill>
              </a:rPr>
              <a:t>있어보인다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2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 실패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원인이 무엇일까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44" y="1432474"/>
            <a:ext cx="5170711" cy="7144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1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281126" y="577734"/>
            <a:ext cx="632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2019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이후의 데이터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12" y="1395151"/>
            <a:ext cx="9831099" cy="4734538"/>
          </a:xfrm>
          <a:prstGeom prst="rect">
            <a:avLst/>
          </a:prstGeom>
        </p:spPr>
      </p:pic>
      <p:pic>
        <p:nvPicPr>
          <p:cNvPr id="17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9" y="2244760"/>
            <a:ext cx="5019575" cy="4075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8" y="1186499"/>
            <a:ext cx="5000946" cy="10097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91874" y="1259698"/>
            <a:ext cx="4039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5</a:t>
            </a:r>
            <a:r>
              <a:rPr lang="ko-KR" altLang="en-US" dirty="0" smtClean="0">
                <a:solidFill>
                  <a:schemeClr val="bg1"/>
                </a:solidFill>
              </a:rPr>
              <a:t>일 후의 주가를 예측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test : </a:t>
            </a:r>
            <a:r>
              <a:rPr lang="ko-KR" altLang="en-US" dirty="0" err="1" smtClean="0">
                <a:solidFill>
                  <a:schemeClr val="bg1"/>
                </a:solidFill>
              </a:rPr>
              <a:t>테슬라</a:t>
            </a:r>
            <a:r>
              <a:rPr lang="ko-KR" altLang="en-US" dirty="0" smtClean="0">
                <a:solidFill>
                  <a:schemeClr val="bg1"/>
                </a:solidFill>
              </a:rPr>
              <a:t> 주가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train : drop(</a:t>
            </a:r>
            <a:r>
              <a:rPr lang="ko-KR" altLang="en-US" dirty="0" smtClean="0">
                <a:solidFill>
                  <a:schemeClr val="bg1"/>
                </a:solidFill>
              </a:rPr>
              <a:t>날짜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전기료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테슬라</a:t>
            </a:r>
            <a:r>
              <a:rPr lang="ko-KR" altLang="en-US" dirty="0" smtClean="0">
                <a:solidFill>
                  <a:schemeClr val="bg1"/>
                </a:solidFill>
              </a:rPr>
              <a:t> 주가 변동률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train, test</a:t>
            </a:r>
            <a:r>
              <a:rPr lang="ko-KR" altLang="en-US" dirty="0" smtClean="0">
                <a:solidFill>
                  <a:schemeClr val="bg1"/>
                </a:solidFill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</a:rPr>
              <a:t>80 : 20 </a:t>
            </a:r>
            <a:r>
              <a:rPr lang="ko-KR" altLang="en-US" dirty="0" smtClean="0">
                <a:solidFill>
                  <a:schemeClr val="bg1"/>
                </a:solidFill>
              </a:rPr>
              <a:t>비율로 맞춤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train, test </a:t>
            </a:r>
            <a:r>
              <a:rPr lang="ko-KR" altLang="en-US" dirty="0" smtClean="0">
                <a:solidFill>
                  <a:schemeClr val="bg1"/>
                </a:solidFill>
              </a:rPr>
              <a:t>스케일링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5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7987" y="4544842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Lasso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smtClean="0">
                <a:solidFill>
                  <a:schemeClr val="bg1"/>
                </a:solidFill>
              </a:rPr>
              <a:t>Elastic</a:t>
            </a:r>
            <a:r>
              <a:rPr lang="ko-KR" altLang="en-US" dirty="0" smtClean="0">
                <a:solidFill>
                  <a:schemeClr val="bg1"/>
                </a:solidFill>
              </a:rPr>
              <a:t>에 괜찮은 </a:t>
            </a:r>
            <a:r>
              <a:rPr lang="en-US" altLang="ko-KR" dirty="0" smtClean="0">
                <a:solidFill>
                  <a:schemeClr val="bg1"/>
                </a:solidFill>
              </a:rPr>
              <a:t>test</a:t>
            </a:r>
            <a:r>
              <a:rPr lang="ko-KR" altLang="en-US" dirty="0" smtClean="0">
                <a:solidFill>
                  <a:schemeClr val="bg1"/>
                </a:solidFill>
              </a:rPr>
              <a:t>값이 보이나 </a:t>
            </a:r>
            <a:r>
              <a:rPr lang="en-US" altLang="ko-KR" dirty="0" smtClean="0">
                <a:solidFill>
                  <a:schemeClr val="bg1"/>
                </a:solidFill>
              </a:rPr>
              <a:t>overfitting</a:t>
            </a:r>
            <a:r>
              <a:rPr lang="ko-KR" altLang="en-US" dirty="0" smtClean="0">
                <a:solidFill>
                  <a:schemeClr val="bg1"/>
                </a:solidFill>
              </a:rPr>
              <a:t>이 의심된다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LinearRegression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Ridge, Lasso,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LGBM, Elastic,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catboost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1" y="1235622"/>
            <a:ext cx="4881928" cy="52491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86" y="1235623"/>
            <a:ext cx="3467409" cy="27018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47986" y="3526971"/>
            <a:ext cx="3467409" cy="410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747985" y="2110709"/>
            <a:ext cx="3467409" cy="410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804591" y="1152699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3987" y="3178337"/>
            <a:ext cx="411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최적의 </a:t>
            </a:r>
            <a:r>
              <a:rPr lang="en-US" altLang="ko-KR" dirty="0" smtClean="0">
                <a:solidFill>
                  <a:schemeClr val="bg1"/>
                </a:solidFill>
              </a:rPr>
              <a:t>alpha</a:t>
            </a:r>
            <a:r>
              <a:rPr lang="ko-KR" altLang="en-US" dirty="0" smtClean="0">
                <a:solidFill>
                  <a:schemeClr val="bg1"/>
                </a:solidFill>
              </a:rPr>
              <a:t>값 </a:t>
            </a:r>
            <a:r>
              <a:rPr lang="en-US" altLang="ko-KR" dirty="0" smtClean="0">
                <a:solidFill>
                  <a:schemeClr val="bg1"/>
                </a:solidFill>
              </a:rPr>
              <a:t>: 18.5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test</a:t>
            </a:r>
            <a:r>
              <a:rPr lang="ko-KR" altLang="en-US" dirty="0" smtClean="0">
                <a:solidFill>
                  <a:schemeClr val="bg1"/>
                </a:solidFill>
              </a:rPr>
              <a:t>의 점수는 괜찮으나 </a:t>
            </a:r>
            <a:r>
              <a:rPr lang="en-US" altLang="ko-KR" dirty="0" smtClean="0">
                <a:solidFill>
                  <a:schemeClr val="bg1"/>
                </a:solidFill>
              </a:rPr>
              <a:t>overfitting</a:t>
            </a:r>
            <a:r>
              <a:rPr lang="ko-KR" altLang="en-US" dirty="0" smtClean="0">
                <a:solidFill>
                  <a:schemeClr val="bg1"/>
                </a:solidFill>
              </a:rPr>
              <a:t>모습이 보인다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Ridge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8" y="1233651"/>
            <a:ext cx="4989816" cy="33103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8" y="4702628"/>
            <a:ext cx="4989816" cy="149251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74" y="1246383"/>
            <a:ext cx="3780219" cy="1086269"/>
          </a:xfrm>
          <a:prstGeom prst="rect">
            <a:avLst/>
          </a:prstGeom>
        </p:spPr>
      </p:pic>
      <p:pic>
        <p:nvPicPr>
          <p:cNvPr id="24" name="nppt_16469821085227331" descr="이미지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74869" y="1875786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ETF</a:t>
            </a:r>
            <a:r>
              <a:rPr lang="ko-KR" altLang="en-US" dirty="0" smtClean="0">
                <a:solidFill>
                  <a:schemeClr val="bg1"/>
                </a:solidFill>
              </a:rPr>
              <a:t>종목 거래량이 갑자기 확 떨어진 날이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7037" y="577734"/>
            <a:ext cx="837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Ridge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 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train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predict, test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그래프 그리기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5" y="1546399"/>
            <a:ext cx="6554793" cy="1305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4" y="3054809"/>
            <a:ext cx="6554793" cy="3514933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 rot="5400000">
            <a:off x="3511274" y="3819186"/>
            <a:ext cx="2056138" cy="774441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6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804591" y="1152699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1520" y="2919512"/>
            <a:ext cx="4111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최적의 </a:t>
            </a:r>
            <a:r>
              <a:rPr lang="en-US" altLang="ko-KR" dirty="0" smtClean="0">
                <a:solidFill>
                  <a:schemeClr val="bg1"/>
                </a:solidFill>
              </a:rPr>
              <a:t>alpha</a:t>
            </a:r>
            <a:r>
              <a:rPr lang="ko-KR" altLang="en-US" dirty="0" smtClean="0">
                <a:solidFill>
                  <a:schemeClr val="bg1"/>
                </a:solidFill>
              </a:rPr>
              <a:t>값 </a:t>
            </a:r>
            <a:r>
              <a:rPr lang="en-US" altLang="ko-KR" dirty="0" smtClean="0">
                <a:solidFill>
                  <a:schemeClr val="bg1"/>
                </a:solidFill>
              </a:rPr>
              <a:t>: 18.5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최적의 </a:t>
            </a:r>
            <a:r>
              <a:rPr lang="en-US" altLang="ko-KR" dirty="0" smtClean="0">
                <a:solidFill>
                  <a:schemeClr val="bg1"/>
                </a:solidFill>
              </a:rPr>
              <a:t>ratio</a:t>
            </a:r>
            <a:r>
              <a:rPr lang="ko-KR" altLang="en-US" dirty="0" smtClean="0">
                <a:solidFill>
                  <a:schemeClr val="bg1"/>
                </a:solidFill>
              </a:rPr>
              <a:t>값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0.5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유의미한 결과가 보인다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Elastic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계수 조절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1" y="1201168"/>
            <a:ext cx="5041610" cy="49850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74" y="1191158"/>
            <a:ext cx="3970828" cy="1337437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03090" y="1152700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Feature </a:t>
            </a:r>
            <a:r>
              <a:rPr lang="ko-KR" altLang="en-US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조정해보기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7" y="1246384"/>
            <a:ext cx="5289451" cy="50331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91874" y="1259698"/>
            <a:ext cx="4039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5</a:t>
            </a:r>
            <a:r>
              <a:rPr lang="ko-KR" altLang="en-US" dirty="0" smtClean="0">
                <a:solidFill>
                  <a:schemeClr val="bg1"/>
                </a:solidFill>
              </a:rPr>
              <a:t>일 후의 주가를 예측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test : </a:t>
            </a:r>
            <a:r>
              <a:rPr lang="ko-KR" altLang="en-US" dirty="0" err="1" smtClean="0">
                <a:solidFill>
                  <a:schemeClr val="bg1"/>
                </a:solidFill>
              </a:rPr>
              <a:t>테슬라</a:t>
            </a:r>
            <a:r>
              <a:rPr lang="ko-KR" altLang="en-US" dirty="0" smtClean="0">
                <a:solidFill>
                  <a:schemeClr val="bg1"/>
                </a:solidFill>
              </a:rPr>
              <a:t> 주가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train : drop(</a:t>
            </a:r>
            <a:r>
              <a:rPr lang="ko-KR" altLang="en-US" dirty="0" smtClean="0">
                <a:solidFill>
                  <a:schemeClr val="bg1"/>
                </a:solidFill>
              </a:rPr>
              <a:t>날짜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전기료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테슬라</a:t>
            </a:r>
            <a:r>
              <a:rPr lang="ko-KR" altLang="en-US" dirty="0" smtClean="0">
                <a:solidFill>
                  <a:schemeClr val="bg1"/>
                </a:solidFill>
              </a:rPr>
              <a:t> 주가 변동률</a:t>
            </a:r>
            <a:r>
              <a:rPr lang="en-US" altLang="ko-KR" dirty="0" smtClean="0">
                <a:solidFill>
                  <a:schemeClr val="bg1"/>
                </a:solidFill>
              </a:rPr>
              <a:t>, S&amp;P, </a:t>
            </a:r>
            <a:r>
              <a:rPr lang="ko-KR" altLang="en-US" dirty="0" smtClean="0">
                <a:solidFill>
                  <a:schemeClr val="bg1"/>
                </a:solidFill>
              </a:rPr>
              <a:t>재무제표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train, test</a:t>
            </a:r>
            <a:r>
              <a:rPr lang="ko-KR" altLang="en-US" dirty="0" smtClean="0">
                <a:solidFill>
                  <a:schemeClr val="bg1"/>
                </a:solidFill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</a:rPr>
              <a:t>80 : 20 </a:t>
            </a:r>
            <a:r>
              <a:rPr lang="ko-KR" altLang="en-US" dirty="0" smtClean="0">
                <a:solidFill>
                  <a:schemeClr val="bg1"/>
                </a:solidFill>
              </a:rPr>
              <a:t>비율로 맞춤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train, test </a:t>
            </a:r>
            <a:r>
              <a:rPr lang="ko-KR" altLang="en-US" dirty="0" smtClean="0">
                <a:solidFill>
                  <a:schemeClr val="bg1"/>
                </a:solidFill>
              </a:rPr>
              <a:t>스케일링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테슬라</a:t>
            </a:r>
            <a:r>
              <a:rPr kumimoji="0" lang="en-US" altLang="ko-KR" sz="24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(Tesla) </a:t>
            </a:r>
            <a:r>
              <a:rPr kumimoji="0" lang="ko-KR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소개</a:t>
            </a: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40" b="100000" l="7778" r="98413">
                        <a14:foregroundMark x1="30000" y1="93023" x2="30000" y2="93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947" y="1081508"/>
            <a:ext cx="6960636" cy="541218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6963926" y="1356845"/>
            <a:ext cx="446607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bg1"/>
                </a:solidFill>
                <a:latin typeface="+mn-cs"/>
                <a:ea typeface="+mn-cs"/>
              </a:rPr>
              <a:t>미국 캘리포니아 </a:t>
            </a:r>
            <a:r>
              <a:rPr lang="ko-KR" altLang="en-US" sz="1600" dirty="0" err="1" smtClean="0">
                <a:solidFill>
                  <a:schemeClr val="bg1"/>
                </a:solidFill>
                <a:latin typeface="+mn-cs"/>
                <a:ea typeface="+mn-cs"/>
              </a:rPr>
              <a:t>팰로앨토에</a:t>
            </a:r>
            <a:r>
              <a:rPr lang="ko-KR" altLang="en-US" sz="1600" dirty="0" smtClean="0">
                <a:solidFill>
                  <a:schemeClr val="bg1"/>
                </a:solidFill>
                <a:latin typeface="+mn-cs"/>
                <a:ea typeface="+mn-cs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+mn-cs"/>
                <a:ea typeface="+mn-cs"/>
              </a:rPr>
              <a:t>기반을둔</a:t>
            </a:r>
            <a:r>
              <a:rPr lang="ko-KR" altLang="en-US" sz="1600" dirty="0" smtClean="0">
                <a:solidFill>
                  <a:schemeClr val="bg1"/>
                </a:solidFill>
                <a:latin typeface="+mn-cs"/>
                <a:ea typeface="+mn-cs"/>
              </a:rPr>
              <a:t> 전기자동차 회사</a:t>
            </a:r>
            <a:endParaRPr lang="en-US" altLang="ko-KR" sz="1600" dirty="0" smtClean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</a:rPr>
              <a:t>2003</a:t>
            </a:r>
            <a:r>
              <a:rPr lang="ko-KR" altLang="en-US" sz="1600" dirty="0">
                <a:solidFill>
                  <a:schemeClr val="bg1"/>
                </a:solidFill>
              </a:rPr>
              <a:t>년 </a:t>
            </a:r>
            <a:r>
              <a:rPr lang="ko-KR" altLang="en-US" sz="1600" dirty="0" err="1">
                <a:solidFill>
                  <a:schemeClr val="bg1"/>
                </a:solidFill>
              </a:rPr>
              <a:t>테슬라</a:t>
            </a:r>
            <a:r>
              <a:rPr lang="ko-KR" altLang="en-US" sz="1600" dirty="0">
                <a:solidFill>
                  <a:schemeClr val="bg1"/>
                </a:solidFill>
              </a:rPr>
              <a:t> 모터스 </a:t>
            </a:r>
            <a:r>
              <a:rPr lang="ko-KR" altLang="en-US" sz="1600" dirty="0" smtClean="0">
                <a:solidFill>
                  <a:schemeClr val="bg1"/>
                </a:solidFill>
              </a:rPr>
              <a:t>창립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bg1"/>
                </a:solidFill>
                <a:latin typeface="+mn-cs"/>
                <a:ea typeface="+mn-cs"/>
              </a:rPr>
              <a:t>2007</a:t>
            </a:r>
            <a:r>
              <a:rPr lang="ko-KR" altLang="en-US" sz="1600" dirty="0" smtClean="0">
                <a:solidFill>
                  <a:schemeClr val="bg1"/>
                </a:solidFill>
                <a:latin typeface="+mn-cs"/>
                <a:ea typeface="+mn-cs"/>
              </a:rPr>
              <a:t>년 </a:t>
            </a:r>
            <a:r>
              <a:rPr lang="en-US" altLang="ko-KR" sz="1600" dirty="0" smtClean="0">
                <a:solidFill>
                  <a:schemeClr val="bg1"/>
                </a:solidFill>
                <a:latin typeface="+mn-cs"/>
                <a:ea typeface="+mn-cs"/>
              </a:rPr>
              <a:t>CEO</a:t>
            </a:r>
            <a:r>
              <a:rPr lang="ko-KR" altLang="en-US" sz="1600" dirty="0" smtClean="0">
                <a:solidFill>
                  <a:schemeClr val="bg1"/>
                </a:solidFill>
                <a:latin typeface="+mn-cs"/>
                <a:ea typeface="+mn-cs"/>
              </a:rPr>
              <a:t>로 일론 </a:t>
            </a:r>
            <a:r>
              <a:rPr lang="ko-KR" altLang="en-US" sz="1600" dirty="0" err="1" smtClean="0">
                <a:solidFill>
                  <a:schemeClr val="bg1"/>
                </a:solidFill>
                <a:latin typeface="+mn-cs"/>
                <a:ea typeface="+mn-cs"/>
              </a:rPr>
              <a:t>머스크</a:t>
            </a:r>
            <a:r>
              <a:rPr lang="ko-KR" altLang="en-US" sz="1600" dirty="0" smtClean="0">
                <a:solidFill>
                  <a:schemeClr val="bg1"/>
                </a:solidFill>
                <a:latin typeface="+mn-cs"/>
                <a:ea typeface="+mn-cs"/>
              </a:rPr>
              <a:t> 임명</a:t>
            </a:r>
            <a:endParaRPr lang="en-US" altLang="ko-KR" sz="1600" dirty="0" smtClean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</a:rPr>
              <a:t>2009</a:t>
            </a:r>
            <a:r>
              <a:rPr lang="ko-KR" altLang="en-US" sz="1600" dirty="0">
                <a:solidFill>
                  <a:schemeClr val="bg1"/>
                </a:solidFill>
              </a:rPr>
              <a:t>년 세계최초로 전기차를 양산하였다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</a:rPr>
              <a:t>전기차 </a:t>
            </a:r>
            <a:r>
              <a:rPr lang="ko-KR" altLang="en-US" sz="1600" dirty="0" err="1">
                <a:solidFill>
                  <a:schemeClr val="bg1"/>
                </a:solidFill>
              </a:rPr>
              <a:t>양산뿐만</a:t>
            </a:r>
            <a:r>
              <a:rPr lang="ko-KR" altLang="en-US" sz="1600" dirty="0">
                <a:solidFill>
                  <a:schemeClr val="bg1"/>
                </a:solidFill>
              </a:rPr>
              <a:t> 아니라 가정용 태양열 패널의 개발과 생산 및 전기의 효율적인 저장을 위한 저장소를 개발하고 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+mn-cs"/>
              <a:ea typeface="+mn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</a:rPr>
              <a:t>기존의 가솔린 자동차보다 더 효율적이고 빠르며 더 재미있는 </a:t>
            </a:r>
            <a:r>
              <a:rPr lang="ko-KR" altLang="en-US" sz="1600" dirty="0" err="1">
                <a:solidFill>
                  <a:schemeClr val="bg1"/>
                </a:solidFill>
              </a:rPr>
              <a:t>포퍼먼스를</a:t>
            </a:r>
            <a:r>
              <a:rPr lang="ko-KR" altLang="en-US" sz="1600" dirty="0">
                <a:solidFill>
                  <a:schemeClr val="bg1"/>
                </a:solidFill>
              </a:rPr>
              <a:t> 증명하기 위해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차 산업혁명 기술 혁신의 정점을 달리고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n-cs"/>
              <a:ea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6719101" y="1368379"/>
            <a:ext cx="244825" cy="3978062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5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7987" y="4544842"/>
            <a:ext cx="4111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예측 실패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모든 모델에 </a:t>
            </a:r>
            <a:r>
              <a:rPr lang="en-US" altLang="ko-KR" dirty="0" smtClean="0">
                <a:solidFill>
                  <a:schemeClr val="bg1"/>
                </a:solidFill>
              </a:rPr>
              <a:t>overfitting </a:t>
            </a:r>
            <a:r>
              <a:rPr lang="ko-KR" altLang="en-US" dirty="0" smtClean="0">
                <a:solidFill>
                  <a:schemeClr val="bg1"/>
                </a:solidFill>
              </a:rPr>
              <a:t>이 보인다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72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LinearRegression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Ridge, Lasso,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LGBM, Elastic,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catboost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01" y="1235623"/>
            <a:ext cx="4915586" cy="5475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32" y="1235623"/>
            <a:ext cx="2870250" cy="3161693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44058" y="2648451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최적의 </a:t>
            </a:r>
            <a:r>
              <a:rPr lang="en-US" altLang="ko-KR" dirty="0" smtClean="0">
                <a:solidFill>
                  <a:schemeClr val="bg1"/>
                </a:solidFill>
              </a:rPr>
              <a:t>alpha</a:t>
            </a:r>
            <a:r>
              <a:rPr lang="ko-KR" altLang="en-US" dirty="0" smtClean="0">
                <a:solidFill>
                  <a:schemeClr val="bg1"/>
                </a:solidFill>
              </a:rPr>
              <a:t>값을 찾았으나 </a:t>
            </a:r>
            <a:r>
              <a:rPr lang="en-US" altLang="ko-KR" dirty="0" smtClean="0">
                <a:solidFill>
                  <a:schemeClr val="bg1"/>
                </a:solidFill>
              </a:rPr>
              <a:t>overfitting</a:t>
            </a:r>
            <a:r>
              <a:rPr lang="ko-KR" altLang="en-US" dirty="0" smtClean="0">
                <a:solidFill>
                  <a:schemeClr val="bg1"/>
                </a:solidFill>
              </a:rPr>
              <a:t>을 보인다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Lasso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계수 조절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9" y="1317560"/>
            <a:ext cx="4782217" cy="4933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87" y="1317560"/>
            <a:ext cx="3814631" cy="1024424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44058" y="2648451"/>
            <a:ext cx="4111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최적의 </a:t>
            </a:r>
            <a:r>
              <a:rPr lang="en-US" altLang="ko-KR" dirty="0" smtClean="0">
                <a:solidFill>
                  <a:schemeClr val="bg1"/>
                </a:solidFill>
              </a:rPr>
              <a:t>alpha</a:t>
            </a:r>
            <a:r>
              <a:rPr lang="ko-KR" altLang="en-US" dirty="0" smtClean="0">
                <a:solidFill>
                  <a:schemeClr val="bg1"/>
                </a:solidFill>
              </a:rPr>
              <a:t>값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0.05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최적의 </a:t>
            </a:r>
            <a:r>
              <a:rPr lang="en-US" altLang="ko-KR" dirty="0" smtClean="0">
                <a:solidFill>
                  <a:schemeClr val="bg1"/>
                </a:solidFill>
              </a:rPr>
              <a:t>ratio</a:t>
            </a:r>
            <a:r>
              <a:rPr lang="ko-KR" altLang="en-US" dirty="0" smtClean="0">
                <a:solidFill>
                  <a:schemeClr val="bg1"/>
                </a:solidFill>
              </a:rPr>
              <a:t>값 </a:t>
            </a:r>
            <a:r>
              <a:rPr lang="en-US" altLang="ko-KR" dirty="0" smtClean="0">
                <a:solidFill>
                  <a:schemeClr val="bg1"/>
                </a:solidFill>
              </a:rPr>
              <a:t>: 0.8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Overfitting</a:t>
            </a:r>
            <a:r>
              <a:rPr lang="ko-KR" altLang="en-US" dirty="0" smtClean="0">
                <a:solidFill>
                  <a:schemeClr val="bg1"/>
                </a:solidFill>
              </a:rPr>
              <a:t>을 보인다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계수 조절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0" y="1273575"/>
            <a:ext cx="5106113" cy="46679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74" y="1220894"/>
            <a:ext cx="3908211" cy="1302737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4624185" y="1174013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6105459" y="1370862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471" y="3105704"/>
            <a:ext cx="46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상관관계가 극과 극의 모습을 보인다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 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계수 조절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0" y="1220894"/>
            <a:ext cx="3542512" cy="5351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84" y="1174012"/>
            <a:ext cx="5365239" cy="1326913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(Regression)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91874" y="2900598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칼럼이 </a:t>
            </a:r>
            <a:r>
              <a:rPr lang="en-US" altLang="ko-KR" dirty="0" smtClean="0">
                <a:solidFill>
                  <a:schemeClr val="bg1"/>
                </a:solidFill>
              </a:rPr>
              <a:t>‘batt’, ‘</a:t>
            </a:r>
            <a:r>
              <a:rPr lang="ko-KR" altLang="en-US" dirty="0" smtClean="0">
                <a:solidFill>
                  <a:schemeClr val="bg1"/>
                </a:solidFill>
              </a:rPr>
              <a:t>매출총이익률</a:t>
            </a:r>
            <a:r>
              <a:rPr lang="en-US" altLang="ko-KR" dirty="0" smtClean="0">
                <a:solidFill>
                  <a:schemeClr val="bg1"/>
                </a:solidFill>
              </a:rPr>
              <a:t>’ </a:t>
            </a:r>
            <a:r>
              <a:rPr lang="ko-KR" altLang="en-US" dirty="0" smtClean="0">
                <a:solidFill>
                  <a:schemeClr val="bg1"/>
                </a:solidFill>
              </a:rPr>
              <a:t>일 </a:t>
            </a:r>
            <a:r>
              <a:rPr lang="ko-KR" altLang="en-US" dirty="0" err="1">
                <a:solidFill>
                  <a:schemeClr val="bg1"/>
                </a:solidFill>
              </a:rPr>
              <a:t>때</a:t>
            </a:r>
            <a:r>
              <a:rPr lang="ko-KR" altLang="en-US" dirty="0" err="1" smtClean="0">
                <a:solidFill>
                  <a:schemeClr val="bg1"/>
                </a:solidFill>
              </a:rPr>
              <a:t>가장</a:t>
            </a:r>
            <a:r>
              <a:rPr lang="ko-KR" altLang="en-US" dirty="0" smtClean="0">
                <a:solidFill>
                  <a:schemeClr val="bg1"/>
                </a:solidFill>
              </a:rPr>
              <a:t> 유의미한 결과값이 도출된다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1126" y="577734"/>
            <a:ext cx="6381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무작위로 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개씩 돌려보기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4" y="1273575"/>
            <a:ext cx="5191850" cy="49536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413" y="1307890"/>
            <a:ext cx="3921785" cy="1193035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5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(Classification)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44058" y="1432474"/>
            <a:ext cx="41115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</a:rPr>
              <a:t>일 후 주가가 오를지 내릴지 예측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Classification</a:t>
            </a:r>
            <a:r>
              <a:rPr lang="ko-KR" altLang="en-US" dirty="0" smtClean="0">
                <a:solidFill>
                  <a:schemeClr val="bg1"/>
                </a:solidFill>
              </a:rPr>
              <a:t>은 </a:t>
            </a:r>
            <a:r>
              <a:rPr lang="en-US" altLang="ko-KR" dirty="0" smtClean="0">
                <a:solidFill>
                  <a:schemeClr val="bg1"/>
                </a:solidFill>
              </a:rPr>
              <a:t>2015</a:t>
            </a:r>
            <a:r>
              <a:rPr lang="ko-KR" altLang="en-US" dirty="0" smtClean="0">
                <a:solidFill>
                  <a:schemeClr val="bg1"/>
                </a:solidFill>
              </a:rPr>
              <a:t>년 이후부터의 데이터를 썼다</a:t>
            </a:r>
            <a:r>
              <a:rPr lang="en-US" altLang="ko-KR" dirty="0" smtClean="0">
                <a:solidFill>
                  <a:schemeClr val="bg1"/>
                </a:solidFill>
              </a:rPr>
              <a:t>(?)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Test : </a:t>
            </a:r>
            <a:r>
              <a:rPr lang="en-US" altLang="ko-KR" dirty="0" err="1" smtClean="0">
                <a:solidFill>
                  <a:schemeClr val="bg1"/>
                </a:solidFill>
              </a:rPr>
              <a:t>updown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Train : </a:t>
            </a:r>
            <a:r>
              <a:rPr lang="ko-KR" altLang="en-US" dirty="0" err="1" smtClean="0">
                <a:solidFill>
                  <a:schemeClr val="bg1"/>
                </a:solidFill>
              </a:rPr>
              <a:t>테슬라</a:t>
            </a:r>
            <a:r>
              <a:rPr lang="ko-KR" altLang="en-US" dirty="0" smtClean="0">
                <a:solidFill>
                  <a:schemeClr val="bg1"/>
                </a:solidFill>
              </a:rPr>
              <a:t> 주가와 거래량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유가</a:t>
            </a:r>
            <a:r>
              <a:rPr lang="en-US" altLang="ko-KR" dirty="0" smtClean="0">
                <a:solidFill>
                  <a:schemeClr val="bg1"/>
                </a:solidFill>
              </a:rPr>
              <a:t>, (?)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8 : 2 </a:t>
            </a:r>
            <a:r>
              <a:rPr lang="ko-KR" altLang="en-US" dirty="0" smtClean="0">
                <a:solidFill>
                  <a:schemeClr val="bg1"/>
                </a:solidFill>
              </a:rPr>
              <a:t>의 비율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</a:rPr>
              <a:t>스케일링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8" y="1307890"/>
            <a:ext cx="5064134" cy="3114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8" y="4422710"/>
            <a:ext cx="5064134" cy="885949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</a:rPr>
              <a:t>머신러닝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(Classification)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왼쪽 화살표 39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 rot="10800000">
            <a:off x="5926491" y="1235625"/>
            <a:ext cx="1313881" cy="393700"/>
          </a:xfrm>
          <a:prstGeom prst="leftArrow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7447049" y="1432474"/>
            <a:ext cx="244825" cy="4278614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041" y="577734"/>
            <a:ext cx="7230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LogisticRegression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RandomForest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SVM, LGBM,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GradientBoosting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8" y="1317560"/>
            <a:ext cx="5258534" cy="49432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6" y="1317560"/>
            <a:ext cx="3115110" cy="2872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6" y="4171594"/>
            <a:ext cx="3115110" cy="8002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47987" y="5064757"/>
            <a:ext cx="411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50%</a:t>
            </a:r>
            <a:r>
              <a:rPr lang="ko-KR" altLang="en-US" dirty="0" smtClean="0">
                <a:solidFill>
                  <a:schemeClr val="bg1"/>
                </a:solidFill>
              </a:rPr>
              <a:t>대로 유의미한 결과가 보이지 않는다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23" name="nppt_16469821085227331" descr="이미지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9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진행 계획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935CEB5-6B61-4F32-98E3-1E50539766C0}"/>
              </a:ext>
            </a:extLst>
          </p:cNvPr>
          <p:cNvSpPr txBox="1"/>
          <p:nvPr/>
        </p:nvSpPr>
        <p:spPr>
          <a:xfrm>
            <a:off x="1508008" y="1819452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>
            <a:off x="1584208" y="3773665"/>
            <a:ext cx="3600000" cy="393700"/>
          </a:xfrm>
          <a:prstGeom prst="rect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FC6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49.7%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233723-9D22-42E1-AE9E-7D29700CDB47}"/>
              </a:ext>
            </a:extLst>
          </p:cNvPr>
          <p:cNvSpPr/>
          <p:nvPr/>
        </p:nvSpPr>
        <p:spPr>
          <a:xfrm>
            <a:off x="1584208" y="3773665"/>
            <a:ext cx="17907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211BB-A949-4792-988E-6859481E6121}"/>
              </a:ext>
            </a:extLst>
          </p:cNvPr>
          <p:cNvSpPr/>
          <p:nvPr/>
        </p:nvSpPr>
        <p:spPr>
          <a:xfrm>
            <a:off x="1584208" y="4311392"/>
            <a:ext cx="3600000" cy="393700"/>
          </a:xfrm>
          <a:prstGeom prst="rect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FC6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58.9%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B9927-83D4-4D05-81DB-F017F531BFA2}"/>
              </a:ext>
            </a:extLst>
          </p:cNvPr>
          <p:cNvSpPr/>
          <p:nvPr/>
        </p:nvSpPr>
        <p:spPr>
          <a:xfrm>
            <a:off x="1584208" y="4311392"/>
            <a:ext cx="21209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1508008" y="2435907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3E3161-AE19-45B0-AD1B-42C413AE1523}"/>
              </a:ext>
            </a:extLst>
          </p:cNvPr>
          <p:cNvSpPr/>
          <p:nvPr/>
        </p:nvSpPr>
        <p:spPr>
          <a:xfrm>
            <a:off x="1508008" y="5019186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1112269" y="2694575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2834DD47-BB77-4C1F-A069-E1EDC96B4ED0}"/>
              </a:ext>
            </a:extLst>
          </p:cNvPr>
          <p:cNvSpPr/>
          <p:nvPr/>
        </p:nvSpPr>
        <p:spPr>
          <a:xfrm>
            <a:off x="1112269" y="4473606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952D9D-00BE-463F-836F-23B14987B151}"/>
              </a:ext>
            </a:extLst>
          </p:cNvPr>
          <p:cNvSpPr/>
          <p:nvPr/>
        </p:nvSpPr>
        <p:spPr>
          <a:xfrm>
            <a:off x="7172950" y="3813750"/>
            <a:ext cx="3600000" cy="393700"/>
          </a:xfrm>
          <a:prstGeom prst="rect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FC6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49.7%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5189D-F088-421A-943A-A779367547D8}"/>
              </a:ext>
            </a:extLst>
          </p:cNvPr>
          <p:cNvSpPr/>
          <p:nvPr/>
        </p:nvSpPr>
        <p:spPr>
          <a:xfrm>
            <a:off x="7172950" y="3813750"/>
            <a:ext cx="17907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33AFB6-0BA2-4D3D-8500-F7707DBED363}"/>
              </a:ext>
            </a:extLst>
          </p:cNvPr>
          <p:cNvSpPr/>
          <p:nvPr/>
        </p:nvSpPr>
        <p:spPr>
          <a:xfrm>
            <a:off x="7172950" y="4351477"/>
            <a:ext cx="3600000" cy="393700"/>
          </a:xfrm>
          <a:prstGeom prst="rect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FC6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58.9%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96B65-9A45-43B2-B5F1-67E622D78A59}"/>
              </a:ext>
            </a:extLst>
          </p:cNvPr>
          <p:cNvSpPr/>
          <p:nvPr/>
        </p:nvSpPr>
        <p:spPr>
          <a:xfrm>
            <a:off x="7172950" y="4351477"/>
            <a:ext cx="21209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60A39E-72E3-4580-BD33-650DEEC99A44}"/>
              </a:ext>
            </a:extLst>
          </p:cNvPr>
          <p:cNvSpPr/>
          <p:nvPr/>
        </p:nvSpPr>
        <p:spPr>
          <a:xfrm>
            <a:off x="7096750" y="2475992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9239D1-F6B0-48CB-AA4C-DC0353A733DC}"/>
              </a:ext>
            </a:extLst>
          </p:cNvPr>
          <p:cNvSpPr/>
          <p:nvPr/>
        </p:nvSpPr>
        <p:spPr>
          <a:xfrm>
            <a:off x="7096750" y="5059271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F82A8728-9B43-42DF-98D0-BD1AA353BE36}"/>
              </a:ext>
            </a:extLst>
          </p:cNvPr>
          <p:cNvSpPr/>
          <p:nvPr/>
        </p:nvSpPr>
        <p:spPr>
          <a:xfrm>
            <a:off x="6701011" y="2734660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6701011" y="4513691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3E91D30-E533-405D-8F0F-13961F6F3E0C}"/>
              </a:ext>
            </a:extLst>
          </p:cNvPr>
          <p:cNvSpPr/>
          <p:nvPr/>
        </p:nvSpPr>
        <p:spPr>
          <a:xfrm>
            <a:off x="6408436" y="4869243"/>
            <a:ext cx="585149" cy="585149"/>
          </a:xfrm>
          <a:prstGeom prst="ellipse">
            <a:avLst/>
          </a:prstGeom>
          <a:solidFill>
            <a:srgbClr val="151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Check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6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진행 계획</a:t>
            </a:r>
            <a:endParaRPr kumimoji="0" lang="en-US" altLang="ko-KR" sz="24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935CEB5-6B61-4F32-98E3-1E50539766C0}"/>
              </a:ext>
            </a:extLst>
          </p:cNvPr>
          <p:cNvSpPr txBox="1"/>
          <p:nvPr/>
        </p:nvSpPr>
        <p:spPr>
          <a:xfrm>
            <a:off x="1508008" y="1819452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666B87-7976-4865-996F-34BE476746D1}"/>
              </a:ext>
            </a:extLst>
          </p:cNvPr>
          <p:cNvSpPr/>
          <p:nvPr/>
        </p:nvSpPr>
        <p:spPr>
          <a:xfrm>
            <a:off x="1584208" y="3773665"/>
            <a:ext cx="3600000" cy="393700"/>
          </a:xfrm>
          <a:prstGeom prst="rect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FC6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49.7%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233723-9D22-42E1-AE9E-7D29700CDB47}"/>
              </a:ext>
            </a:extLst>
          </p:cNvPr>
          <p:cNvSpPr/>
          <p:nvPr/>
        </p:nvSpPr>
        <p:spPr>
          <a:xfrm>
            <a:off x="1584208" y="3773665"/>
            <a:ext cx="17907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211BB-A949-4792-988E-6859481E6121}"/>
              </a:ext>
            </a:extLst>
          </p:cNvPr>
          <p:cNvSpPr/>
          <p:nvPr/>
        </p:nvSpPr>
        <p:spPr>
          <a:xfrm>
            <a:off x="1584208" y="4311392"/>
            <a:ext cx="3600000" cy="393700"/>
          </a:xfrm>
          <a:prstGeom prst="rect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FC6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58.9%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B9927-83D4-4D05-81DB-F017F531BFA2}"/>
              </a:ext>
            </a:extLst>
          </p:cNvPr>
          <p:cNvSpPr/>
          <p:nvPr/>
        </p:nvSpPr>
        <p:spPr>
          <a:xfrm>
            <a:off x="1584208" y="4311392"/>
            <a:ext cx="21209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7C73DF-B1B7-46FE-90AE-696C0F6D2883}"/>
              </a:ext>
            </a:extLst>
          </p:cNvPr>
          <p:cNvSpPr/>
          <p:nvPr/>
        </p:nvSpPr>
        <p:spPr>
          <a:xfrm>
            <a:off x="1508008" y="2435907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3E3161-AE19-45B0-AD1B-42C413AE1523}"/>
              </a:ext>
            </a:extLst>
          </p:cNvPr>
          <p:cNvSpPr/>
          <p:nvPr/>
        </p:nvSpPr>
        <p:spPr>
          <a:xfrm>
            <a:off x="1508008" y="5019186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AC787EE5-8439-45D2-A896-0AEED3CADE9C}"/>
              </a:ext>
            </a:extLst>
          </p:cNvPr>
          <p:cNvSpPr/>
          <p:nvPr/>
        </p:nvSpPr>
        <p:spPr>
          <a:xfrm>
            <a:off x="1112269" y="2694575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2834DD47-BB77-4C1F-A069-E1EDC96B4ED0}"/>
              </a:ext>
            </a:extLst>
          </p:cNvPr>
          <p:cNvSpPr/>
          <p:nvPr/>
        </p:nvSpPr>
        <p:spPr>
          <a:xfrm>
            <a:off x="1112269" y="4473606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952D9D-00BE-463F-836F-23B14987B151}"/>
              </a:ext>
            </a:extLst>
          </p:cNvPr>
          <p:cNvSpPr/>
          <p:nvPr/>
        </p:nvSpPr>
        <p:spPr>
          <a:xfrm>
            <a:off x="7172950" y="3813750"/>
            <a:ext cx="3600000" cy="393700"/>
          </a:xfrm>
          <a:prstGeom prst="rect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FC6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49.7%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5189D-F088-421A-943A-A779367547D8}"/>
              </a:ext>
            </a:extLst>
          </p:cNvPr>
          <p:cNvSpPr/>
          <p:nvPr/>
        </p:nvSpPr>
        <p:spPr>
          <a:xfrm>
            <a:off x="7172950" y="3813750"/>
            <a:ext cx="17907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33AFB6-0BA2-4D3D-8500-F7707DBED363}"/>
              </a:ext>
            </a:extLst>
          </p:cNvPr>
          <p:cNvSpPr/>
          <p:nvPr/>
        </p:nvSpPr>
        <p:spPr>
          <a:xfrm>
            <a:off x="7172950" y="4351477"/>
            <a:ext cx="3600000" cy="393700"/>
          </a:xfrm>
          <a:prstGeom prst="rect">
            <a:avLst/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E7FC63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58.9%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FC63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96B65-9A45-43B2-B5F1-67E622D78A59}"/>
              </a:ext>
            </a:extLst>
          </p:cNvPr>
          <p:cNvSpPr/>
          <p:nvPr/>
        </p:nvSpPr>
        <p:spPr>
          <a:xfrm>
            <a:off x="7172950" y="4351477"/>
            <a:ext cx="2120900" cy="393700"/>
          </a:xfrm>
          <a:prstGeom prst="rect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60A39E-72E3-4580-BD33-650DEEC99A44}"/>
              </a:ext>
            </a:extLst>
          </p:cNvPr>
          <p:cNvSpPr/>
          <p:nvPr/>
        </p:nvSpPr>
        <p:spPr>
          <a:xfrm>
            <a:off x="7096750" y="2475992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9239D1-F6B0-48CB-AA4C-DC0353A733DC}"/>
              </a:ext>
            </a:extLst>
          </p:cNvPr>
          <p:cNvSpPr/>
          <p:nvPr/>
        </p:nvSpPr>
        <p:spPr>
          <a:xfrm>
            <a:off x="7096750" y="5059271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F82A8728-9B43-42DF-98D0-BD1AA353BE36}"/>
              </a:ext>
            </a:extLst>
          </p:cNvPr>
          <p:cNvSpPr/>
          <p:nvPr/>
        </p:nvSpPr>
        <p:spPr>
          <a:xfrm>
            <a:off x="6701011" y="2734660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925505BB-DB76-4650-A8BC-4E86944A1099}"/>
              </a:ext>
            </a:extLst>
          </p:cNvPr>
          <p:cNvSpPr/>
          <p:nvPr/>
        </p:nvSpPr>
        <p:spPr>
          <a:xfrm>
            <a:off x="6701011" y="4513691"/>
            <a:ext cx="244825" cy="1264337"/>
          </a:xfrm>
          <a:prstGeom prst="leftBracket">
            <a:avLst>
              <a:gd name="adj" fmla="val 0"/>
            </a:avLst>
          </a:prstGeom>
          <a:ln>
            <a:gradFill>
              <a:gsLst>
                <a:gs pos="0">
                  <a:srgbClr val="E7FC63">
                    <a:alpha val="0"/>
                  </a:srgbClr>
                </a:gs>
                <a:gs pos="100000">
                  <a:srgbClr val="E7FC6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3E91D30-E533-405D-8F0F-13961F6F3E0C}"/>
              </a:ext>
            </a:extLst>
          </p:cNvPr>
          <p:cNvSpPr/>
          <p:nvPr/>
        </p:nvSpPr>
        <p:spPr>
          <a:xfrm>
            <a:off x="6408436" y="4869243"/>
            <a:ext cx="585149" cy="585149"/>
          </a:xfrm>
          <a:prstGeom prst="ellipse">
            <a:avLst/>
          </a:prstGeom>
          <a:solidFill>
            <a:srgbClr val="151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Check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5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00F7AAB7-B630-4A73-9790-4A8988722659}"/>
              </a:ext>
            </a:extLst>
          </p:cNvPr>
          <p:cNvGraphicFramePr/>
          <p:nvPr>
            <p:extLst/>
          </p:nvPr>
        </p:nvGraphicFramePr>
        <p:xfrm>
          <a:off x="908904" y="2101068"/>
          <a:ext cx="10531072" cy="4170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5A3795-6676-4DF7-B078-F1230A7C39E3}"/>
              </a:ext>
            </a:extLst>
          </p:cNvPr>
          <p:cNvSpPr/>
          <p:nvPr/>
        </p:nvSpPr>
        <p:spPr>
          <a:xfrm>
            <a:off x="1680530" y="1724392"/>
            <a:ext cx="4593682" cy="976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7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7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F9DD7BEA-AF82-4EAA-B7DD-410296097A4B}"/>
              </a:ext>
            </a:extLst>
          </p:cNvPr>
          <p:cNvSpPr/>
          <p:nvPr/>
        </p:nvSpPr>
        <p:spPr>
          <a:xfrm>
            <a:off x="1680530" y="2858131"/>
            <a:ext cx="1273289" cy="3674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2700000" scaled="1"/>
            <a:tileRect/>
          </a:gradFill>
          <a:ln w="6350">
            <a:solidFill>
              <a:srgbClr val="E7FC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>
                    <a:lumMod val="75000"/>
                  </a:prstClr>
                </a:solidFill>
              </a:rPr>
              <a:t>CONTENTS</a:t>
            </a:r>
            <a:endParaRPr lang="ko-KR" altLang="en-US" sz="12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154947-409B-430D-9BCB-BE2086CA0669}"/>
              </a:ext>
            </a:extLst>
          </p:cNvPr>
          <p:cNvSpPr/>
          <p:nvPr/>
        </p:nvSpPr>
        <p:spPr>
          <a:xfrm>
            <a:off x="4821692" y="2891003"/>
            <a:ext cx="4593682" cy="976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75000"/>
                  </a:prstClr>
                </a:solidFill>
              </a:rPr>
              <a:t>PowerPoint is a computer program created by Microsoft Office</a:t>
            </a:r>
          </a:p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7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53" name="모서리가 둥근 직사각형 23">
            <a:extLst>
              <a:ext uri="{FF2B5EF4-FFF2-40B4-BE49-F238E27FC236}">
                <a16:creationId xmlns:a16="http://schemas.microsoft.com/office/drawing/2014/main" id="{E4B2F559-2D52-4246-96D8-72F6AD6E944F}"/>
              </a:ext>
            </a:extLst>
          </p:cNvPr>
          <p:cNvSpPr/>
          <p:nvPr/>
        </p:nvSpPr>
        <p:spPr>
          <a:xfrm>
            <a:off x="8142085" y="2391000"/>
            <a:ext cx="1273289" cy="367419"/>
          </a:xfrm>
          <a:prstGeom prst="roundRect">
            <a:avLst>
              <a:gd name="adj" fmla="val 50000"/>
            </a:avLst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29263B"/>
                </a:solidFill>
              </a:rPr>
              <a:t>CONTENTS</a:t>
            </a:r>
            <a:endParaRPr lang="ko-KR" altLang="en-US" sz="1200" b="1" dirty="0">
              <a:solidFill>
                <a:srgbClr val="29263B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031C4-853D-4A1E-B166-1BC8A1786393}"/>
              </a:ext>
            </a:extLst>
          </p:cNvPr>
          <p:cNvSpPr txBox="1"/>
          <p:nvPr/>
        </p:nvSpPr>
        <p:spPr>
          <a:xfrm>
            <a:off x="10766444" y="2083223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FC63"/>
                </a:solidFill>
              </a:rPr>
              <a:t>80</a:t>
            </a:r>
            <a:r>
              <a:rPr lang="en-US" altLang="ko-KR" sz="1100" dirty="0">
                <a:solidFill>
                  <a:srgbClr val="E7FC63"/>
                </a:solidFill>
              </a:rPr>
              <a:t>%</a:t>
            </a:r>
            <a:endParaRPr lang="en-US" altLang="ko-KR" sz="700" dirty="0">
              <a:solidFill>
                <a:srgbClr val="E7FC6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397773-EA38-4204-9BDE-905E7DA9B089}"/>
              </a:ext>
            </a:extLst>
          </p:cNvPr>
          <p:cNvSpPr txBox="1"/>
          <p:nvPr/>
        </p:nvSpPr>
        <p:spPr>
          <a:xfrm>
            <a:off x="11170658" y="3678159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FC63"/>
                </a:solidFill>
              </a:rPr>
              <a:t>60</a:t>
            </a:r>
            <a:r>
              <a:rPr lang="en-US" altLang="ko-KR" sz="1100" dirty="0">
                <a:solidFill>
                  <a:srgbClr val="E7FC63"/>
                </a:solidFill>
              </a:rPr>
              <a:t>%</a:t>
            </a:r>
            <a:endParaRPr lang="en-US" altLang="ko-KR" sz="700" dirty="0">
              <a:solidFill>
                <a:srgbClr val="E7FC63"/>
              </a:solidFill>
            </a:endParaRPr>
          </a:p>
        </p:txBody>
      </p:sp>
      <p:cxnSp>
        <p:nvCxnSpPr>
          <p:cNvPr id="56" name="꺾인 연결선 26">
            <a:extLst>
              <a:ext uri="{FF2B5EF4-FFF2-40B4-BE49-F238E27FC236}">
                <a16:creationId xmlns:a16="http://schemas.microsoft.com/office/drawing/2014/main" id="{76F15FE0-C12C-4914-9D56-F3D0852597A4}"/>
              </a:ext>
            </a:extLst>
          </p:cNvPr>
          <p:cNvCxnSpPr>
            <a:stCxn id="51" idx="2"/>
          </p:cNvCxnSpPr>
          <p:nvPr/>
        </p:nvCxnSpPr>
        <p:spPr>
          <a:xfrm rot="16200000" flipH="1">
            <a:off x="5752068" y="-209344"/>
            <a:ext cx="821941" cy="7691727"/>
          </a:xfrm>
          <a:prstGeom prst="bentConnector2">
            <a:avLst/>
          </a:prstGeom>
          <a:ln w="3175">
            <a:gradFill>
              <a:gsLst>
                <a:gs pos="0">
                  <a:srgbClr val="E7FC63">
                    <a:alpha val="15000"/>
                  </a:srgbClr>
                </a:gs>
                <a:gs pos="100000">
                  <a:srgbClr val="E7FC63"/>
                </a:gs>
              </a:gsLst>
              <a:lin ang="5400000" scaled="1"/>
            </a:gra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>
            <a:stCxn id="53" idx="0"/>
            <a:endCxn id="54" idx="0"/>
          </p:cNvCxnSpPr>
          <p:nvPr/>
        </p:nvCxnSpPr>
        <p:spPr>
          <a:xfrm rot="5400000" flipH="1" flipV="1">
            <a:off x="9764933" y="1097021"/>
            <a:ext cx="307777" cy="2280182"/>
          </a:xfrm>
          <a:prstGeom prst="bentConnector3">
            <a:avLst>
              <a:gd name="adj1" fmla="val 309662"/>
            </a:avLst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6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78522" y="306639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</a:rPr>
              <a:t>주제 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: </a:t>
            </a:r>
            <a:r>
              <a:rPr lang="ko-KR" altLang="en-US" sz="2400" b="1" i="1" kern="0" dirty="0" err="1" smtClean="0">
                <a:solidFill>
                  <a:prstClr val="white"/>
                </a:solidFill>
              </a:rPr>
              <a:t>테슬라</a:t>
            </a:r>
            <a:r>
              <a:rPr lang="ko-KR" altLang="en-US" sz="2400" b="1" i="1" kern="0" dirty="0" smtClean="0">
                <a:solidFill>
                  <a:prstClr val="white"/>
                </a:solidFill>
              </a:rPr>
              <a:t> 주가 예측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1" name="slide2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0238" y="1182757"/>
            <a:ext cx="11055356" cy="5417548"/>
          </a:xfrm>
          <a:prstGeom prst="rect">
            <a:avLst/>
          </a:prstGeom>
        </p:spPr>
      </p:pic>
      <p:pic>
        <p:nvPicPr>
          <p:cNvPr id="40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00F7AAB7-B630-4A73-9790-4A8988722659}"/>
              </a:ext>
            </a:extLst>
          </p:cNvPr>
          <p:cNvGraphicFramePr/>
          <p:nvPr>
            <p:extLst/>
          </p:nvPr>
        </p:nvGraphicFramePr>
        <p:xfrm>
          <a:off x="908904" y="2101068"/>
          <a:ext cx="10531072" cy="4170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C75A3795-6676-4DF7-B078-F1230A7C39E3}"/>
              </a:ext>
            </a:extLst>
          </p:cNvPr>
          <p:cNvSpPr/>
          <p:nvPr/>
        </p:nvSpPr>
        <p:spPr>
          <a:xfrm>
            <a:off x="1680530" y="1724392"/>
            <a:ext cx="4593682" cy="976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7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7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F9DD7BEA-AF82-4EAA-B7DD-410296097A4B}"/>
              </a:ext>
            </a:extLst>
          </p:cNvPr>
          <p:cNvSpPr/>
          <p:nvPr/>
        </p:nvSpPr>
        <p:spPr>
          <a:xfrm>
            <a:off x="1680530" y="2858131"/>
            <a:ext cx="1273289" cy="3674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2700000" scaled="1"/>
            <a:tileRect/>
          </a:gradFill>
          <a:ln w="6350">
            <a:solidFill>
              <a:srgbClr val="E7FC6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>
                    <a:lumMod val="75000"/>
                  </a:prstClr>
                </a:solidFill>
              </a:rPr>
              <a:t>CONTENTS</a:t>
            </a:r>
            <a:endParaRPr lang="ko-KR" altLang="en-US" sz="12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154947-409B-430D-9BCB-BE2086CA0669}"/>
              </a:ext>
            </a:extLst>
          </p:cNvPr>
          <p:cNvSpPr/>
          <p:nvPr/>
        </p:nvSpPr>
        <p:spPr>
          <a:xfrm>
            <a:off x="4821692" y="2891003"/>
            <a:ext cx="4593682" cy="976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75000"/>
                  </a:prstClr>
                </a:solidFill>
              </a:rPr>
              <a:t>PowerPoint is a computer program created by Microsoft Office</a:t>
            </a:r>
          </a:p>
          <a:p>
            <a:pPr algn="r"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7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53" name="모서리가 둥근 직사각형 23">
            <a:extLst>
              <a:ext uri="{FF2B5EF4-FFF2-40B4-BE49-F238E27FC236}">
                <a16:creationId xmlns:a16="http://schemas.microsoft.com/office/drawing/2014/main" id="{E4B2F559-2D52-4246-96D8-72F6AD6E944F}"/>
              </a:ext>
            </a:extLst>
          </p:cNvPr>
          <p:cNvSpPr/>
          <p:nvPr/>
        </p:nvSpPr>
        <p:spPr>
          <a:xfrm>
            <a:off x="8142085" y="2391000"/>
            <a:ext cx="1273289" cy="367419"/>
          </a:xfrm>
          <a:prstGeom prst="roundRect">
            <a:avLst>
              <a:gd name="adj" fmla="val 50000"/>
            </a:avLst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29263B"/>
                </a:solidFill>
              </a:rPr>
              <a:t>CONTENTS</a:t>
            </a:r>
            <a:endParaRPr lang="ko-KR" altLang="en-US" sz="1200" b="1" dirty="0">
              <a:solidFill>
                <a:srgbClr val="29263B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031C4-853D-4A1E-B166-1BC8A1786393}"/>
              </a:ext>
            </a:extLst>
          </p:cNvPr>
          <p:cNvSpPr txBox="1"/>
          <p:nvPr/>
        </p:nvSpPr>
        <p:spPr>
          <a:xfrm>
            <a:off x="10766444" y="2083223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FC63"/>
                </a:solidFill>
              </a:rPr>
              <a:t>80</a:t>
            </a:r>
            <a:r>
              <a:rPr lang="en-US" altLang="ko-KR" sz="1100" dirty="0">
                <a:solidFill>
                  <a:srgbClr val="E7FC63"/>
                </a:solidFill>
              </a:rPr>
              <a:t>%</a:t>
            </a:r>
            <a:endParaRPr lang="en-US" altLang="ko-KR" sz="700" dirty="0">
              <a:solidFill>
                <a:srgbClr val="E7FC6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397773-EA38-4204-9BDE-905E7DA9B089}"/>
              </a:ext>
            </a:extLst>
          </p:cNvPr>
          <p:cNvSpPr txBox="1"/>
          <p:nvPr/>
        </p:nvSpPr>
        <p:spPr>
          <a:xfrm>
            <a:off x="11170658" y="3678159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7FC63"/>
                </a:solidFill>
              </a:rPr>
              <a:t>60</a:t>
            </a:r>
            <a:r>
              <a:rPr lang="en-US" altLang="ko-KR" sz="1100" dirty="0">
                <a:solidFill>
                  <a:srgbClr val="E7FC63"/>
                </a:solidFill>
              </a:rPr>
              <a:t>%</a:t>
            </a:r>
            <a:endParaRPr lang="en-US" altLang="ko-KR" sz="700" dirty="0">
              <a:solidFill>
                <a:srgbClr val="E7FC63"/>
              </a:solidFill>
            </a:endParaRPr>
          </a:p>
        </p:txBody>
      </p:sp>
      <p:cxnSp>
        <p:nvCxnSpPr>
          <p:cNvPr id="56" name="꺾인 연결선 26">
            <a:extLst>
              <a:ext uri="{FF2B5EF4-FFF2-40B4-BE49-F238E27FC236}">
                <a16:creationId xmlns:a16="http://schemas.microsoft.com/office/drawing/2014/main" id="{76F15FE0-C12C-4914-9D56-F3D0852597A4}"/>
              </a:ext>
            </a:extLst>
          </p:cNvPr>
          <p:cNvCxnSpPr>
            <a:stCxn id="51" idx="2"/>
          </p:cNvCxnSpPr>
          <p:nvPr/>
        </p:nvCxnSpPr>
        <p:spPr>
          <a:xfrm rot="16200000" flipH="1">
            <a:off x="5752068" y="-209344"/>
            <a:ext cx="821941" cy="7691727"/>
          </a:xfrm>
          <a:prstGeom prst="bentConnector2">
            <a:avLst/>
          </a:prstGeom>
          <a:ln w="3175">
            <a:gradFill>
              <a:gsLst>
                <a:gs pos="0">
                  <a:srgbClr val="E7FC63">
                    <a:alpha val="15000"/>
                  </a:srgbClr>
                </a:gs>
                <a:gs pos="100000">
                  <a:srgbClr val="E7FC63"/>
                </a:gs>
              </a:gsLst>
              <a:lin ang="5400000" scaled="1"/>
            </a:gra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>
            <a:stCxn id="53" idx="0"/>
            <a:endCxn id="54" idx="0"/>
          </p:cNvCxnSpPr>
          <p:nvPr/>
        </p:nvCxnSpPr>
        <p:spPr>
          <a:xfrm rot="5400000" flipH="1" flipV="1">
            <a:off x="9764933" y="1097021"/>
            <a:ext cx="307777" cy="2280182"/>
          </a:xfrm>
          <a:prstGeom prst="bentConnector3">
            <a:avLst>
              <a:gd name="adj1" fmla="val 309662"/>
            </a:avLst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8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5BB803-8E57-4C94-8E1F-D00D05370481}"/>
              </a:ext>
            </a:extLst>
          </p:cNvPr>
          <p:cNvSpPr/>
          <p:nvPr/>
        </p:nvSpPr>
        <p:spPr>
          <a:xfrm>
            <a:off x="4782457" y="4281714"/>
            <a:ext cx="406400" cy="257628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 47">
            <a:extLst>
              <a:ext uri="{FF2B5EF4-FFF2-40B4-BE49-F238E27FC236}">
                <a16:creationId xmlns:a16="http://schemas.microsoft.com/office/drawing/2014/main" id="{C49EC1A8-50D0-4665-B75A-D7C4E2178707}"/>
              </a:ext>
            </a:extLst>
          </p:cNvPr>
          <p:cNvSpPr/>
          <p:nvPr/>
        </p:nvSpPr>
        <p:spPr>
          <a:xfrm>
            <a:off x="3911828" y="3809999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>
            <a:off x="5667371" y="2779101"/>
            <a:ext cx="406400" cy="4078899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 46">
            <a:extLst>
              <a:ext uri="{FF2B5EF4-FFF2-40B4-BE49-F238E27FC236}">
                <a16:creationId xmlns:a16="http://schemas.microsoft.com/office/drawing/2014/main" id="{5337CB60-8FD7-4421-A830-A0AB6323DDA2}"/>
              </a:ext>
            </a:extLst>
          </p:cNvPr>
          <p:cNvSpPr/>
          <p:nvPr/>
        </p:nvSpPr>
        <p:spPr>
          <a:xfrm>
            <a:off x="4524376" y="2305051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563CB5-6DAA-41FA-BFFE-F67368C9F37C}"/>
              </a:ext>
            </a:extLst>
          </p:cNvPr>
          <p:cNvSpPr/>
          <p:nvPr/>
        </p:nvSpPr>
        <p:spPr>
          <a:xfrm flipH="1">
            <a:off x="7437197" y="4761646"/>
            <a:ext cx="406400" cy="2096354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 48">
            <a:extLst>
              <a:ext uri="{FF2B5EF4-FFF2-40B4-BE49-F238E27FC236}">
                <a16:creationId xmlns:a16="http://schemas.microsoft.com/office/drawing/2014/main" id="{FEB46209-4786-4975-BE8A-C15F4B174036}"/>
              </a:ext>
            </a:extLst>
          </p:cNvPr>
          <p:cNvSpPr/>
          <p:nvPr/>
        </p:nvSpPr>
        <p:spPr>
          <a:xfrm flipH="1">
            <a:off x="7432434" y="4284699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5D1A31-E498-4AA6-9A2F-480D443E3374}"/>
              </a:ext>
            </a:extLst>
          </p:cNvPr>
          <p:cNvSpPr/>
          <p:nvPr/>
        </p:nvSpPr>
        <p:spPr>
          <a:xfrm flipH="1">
            <a:off x="6552283" y="3383890"/>
            <a:ext cx="406400" cy="34741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45">
            <a:extLst>
              <a:ext uri="{FF2B5EF4-FFF2-40B4-BE49-F238E27FC236}">
                <a16:creationId xmlns:a16="http://schemas.microsoft.com/office/drawing/2014/main" id="{23BFEFAE-FCAE-4112-8514-2295D921A8FD}"/>
              </a:ext>
            </a:extLst>
          </p:cNvPr>
          <p:cNvSpPr/>
          <p:nvPr/>
        </p:nvSpPr>
        <p:spPr>
          <a:xfrm flipH="1">
            <a:off x="6537994" y="2909841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F6A542-835D-4110-80BB-7E30B1EE32EA}"/>
              </a:ext>
            </a:extLst>
          </p:cNvPr>
          <p:cNvSpPr/>
          <p:nvPr/>
        </p:nvSpPr>
        <p:spPr>
          <a:xfrm>
            <a:off x="1223156" y="3558535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D40328-19C7-467A-8E86-44D73A9CE17E}"/>
              </a:ext>
            </a:extLst>
          </p:cNvPr>
          <p:cNvSpPr/>
          <p:nvPr/>
        </p:nvSpPr>
        <p:spPr>
          <a:xfrm>
            <a:off x="1868817" y="2034535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C4ABF5-A5F6-4FBA-BDC5-FA659898C2A7}"/>
              </a:ext>
            </a:extLst>
          </p:cNvPr>
          <p:cNvSpPr/>
          <p:nvPr/>
        </p:nvSpPr>
        <p:spPr>
          <a:xfrm>
            <a:off x="8322112" y="2639325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6F2703-0B96-4B5F-A5E0-FC497CF35889}"/>
              </a:ext>
            </a:extLst>
          </p:cNvPr>
          <p:cNvSpPr/>
          <p:nvPr/>
        </p:nvSpPr>
        <p:spPr>
          <a:xfrm>
            <a:off x="9096812" y="4018946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61097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PPT PRESENTATION </a:t>
            </a:r>
          </a:p>
          <a:p>
            <a:pPr latinLnBrk="0"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자유형 14">
            <a:extLst>
              <a:ext uri="{FF2B5EF4-FFF2-40B4-BE49-F238E27FC236}">
                <a16:creationId xmlns:a16="http://schemas.microsoft.com/office/drawing/2014/main" id="{54195B45-6394-49BF-AB4A-23536256960F}"/>
              </a:ext>
            </a:extLst>
          </p:cNvPr>
          <p:cNvSpPr/>
          <p:nvPr/>
        </p:nvSpPr>
        <p:spPr>
          <a:xfrm>
            <a:off x="1409507" y="2452006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13">
            <a:extLst>
              <a:ext uri="{FF2B5EF4-FFF2-40B4-BE49-F238E27FC236}">
                <a16:creationId xmlns:a16="http://schemas.microsoft.com/office/drawing/2014/main" id="{41D9F248-60BB-4AEA-B9F9-6C498F061B10}"/>
              </a:ext>
            </a:extLst>
          </p:cNvPr>
          <p:cNvSpPr/>
          <p:nvPr/>
        </p:nvSpPr>
        <p:spPr>
          <a:xfrm>
            <a:off x="1638494" y="1929494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9263B"/>
                </a:solidFill>
              </a:rPr>
              <a:t>CONTENTS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BFF59D0-C28E-4248-8B6E-99EADAE03456}"/>
              </a:ext>
            </a:extLst>
          </p:cNvPr>
          <p:cNvSpPr/>
          <p:nvPr/>
        </p:nvSpPr>
        <p:spPr>
          <a:xfrm>
            <a:off x="1398008" y="5044134"/>
            <a:ext cx="2435125" cy="75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ADB8BA2-D89D-4498-A0D9-6CC583776C3B}"/>
              </a:ext>
            </a:extLst>
          </p:cNvPr>
          <p:cNvSpPr/>
          <p:nvPr/>
        </p:nvSpPr>
        <p:spPr>
          <a:xfrm>
            <a:off x="1992127" y="4697821"/>
            <a:ext cx="1311259" cy="3086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# Tag text</a:t>
            </a:r>
          </a:p>
        </p:txBody>
      </p:sp>
      <p:sp>
        <p:nvSpPr>
          <p:cNvPr id="45" name="자유형 14">
            <a:extLst>
              <a:ext uri="{FF2B5EF4-FFF2-40B4-BE49-F238E27FC236}">
                <a16:creationId xmlns:a16="http://schemas.microsoft.com/office/drawing/2014/main" id="{156D08CB-4BD3-4175-A6EC-0EFDE3447409}"/>
              </a:ext>
            </a:extLst>
          </p:cNvPr>
          <p:cNvSpPr/>
          <p:nvPr/>
        </p:nvSpPr>
        <p:spPr>
          <a:xfrm>
            <a:off x="4867082" y="2452006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자유형 13">
            <a:extLst>
              <a:ext uri="{FF2B5EF4-FFF2-40B4-BE49-F238E27FC236}">
                <a16:creationId xmlns:a16="http://schemas.microsoft.com/office/drawing/2014/main" id="{C6C38F8A-469A-4F17-B387-BE55FEED0430}"/>
              </a:ext>
            </a:extLst>
          </p:cNvPr>
          <p:cNvSpPr/>
          <p:nvPr/>
        </p:nvSpPr>
        <p:spPr>
          <a:xfrm>
            <a:off x="5096069" y="1929494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9263B"/>
                </a:solidFill>
              </a:rPr>
              <a:t>CONTENTS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BDBE99-DBC6-4E81-91B8-96EA8D1896DC}"/>
              </a:ext>
            </a:extLst>
          </p:cNvPr>
          <p:cNvSpPr/>
          <p:nvPr/>
        </p:nvSpPr>
        <p:spPr>
          <a:xfrm>
            <a:off x="4855583" y="5044134"/>
            <a:ext cx="2435125" cy="75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5038F0D-C613-4EB9-BD7D-56698EC22337}"/>
              </a:ext>
            </a:extLst>
          </p:cNvPr>
          <p:cNvSpPr/>
          <p:nvPr/>
        </p:nvSpPr>
        <p:spPr>
          <a:xfrm>
            <a:off x="5449702" y="4697821"/>
            <a:ext cx="1311259" cy="3086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# Tag text</a:t>
            </a:r>
          </a:p>
        </p:txBody>
      </p:sp>
      <p:sp>
        <p:nvSpPr>
          <p:cNvPr id="49" name="자유형 14">
            <a:extLst>
              <a:ext uri="{FF2B5EF4-FFF2-40B4-BE49-F238E27FC236}">
                <a16:creationId xmlns:a16="http://schemas.microsoft.com/office/drawing/2014/main" id="{A7FE4933-3764-4D3B-9937-9D73FCB2277D}"/>
              </a:ext>
            </a:extLst>
          </p:cNvPr>
          <p:cNvSpPr/>
          <p:nvPr/>
        </p:nvSpPr>
        <p:spPr>
          <a:xfrm>
            <a:off x="8324657" y="2452006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자유형 13">
            <a:extLst>
              <a:ext uri="{FF2B5EF4-FFF2-40B4-BE49-F238E27FC236}">
                <a16:creationId xmlns:a16="http://schemas.microsoft.com/office/drawing/2014/main" id="{89DA286A-815F-4925-813D-5A3C4C3E93B7}"/>
              </a:ext>
            </a:extLst>
          </p:cNvPr>
          <p:cNvSpPr/>
          <p:nvPr/>
        </p:nvSpPr>
        <p:spPr>
          <a:xfrm>
            <a:off x="8553644" y="1929494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9263B"/>
                </a:solidFill>
              </a:rPr>
              <a:t>CONTENTS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0C4410C-5383-4C4B-A4C2-0380C3F4A9F4}"/>
              </a:ext>
            </a:extLst>
          </p:cNvPr>
          <p:cNvSpPr/>
          <p:nvPr/>
        </p:nvSpPr>
        <p:spPr>
          <a:xfrm>
            <a:off x="8313158" y="5044134"/>
            <a:ext cx="2435125" cy="75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50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98CA80A-3B36-4EC8-AF65-4C485C6FE8F8}"/>
              </a:ext>
            </a:extLst>
          </p:cNvPr>
          <p:cNvSpPr/>
          <p:nvPr/>
        </p:nvSpPr>
        <p:spPr>
          <a:xfrm>
            <a:off x="8907277" y="4697821"/>
            <a:ext cx="1311259" cy="3086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7FC63">
                  <a:alpha val="0"/>
                </a:srgbClr>
              </a:gs>
              <a:gs pos="100000">
                <a:srgbClr val="E7FC6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# Tag text</a:t>
            </a:r>
          </a:p>
        </p:txBody>
      </p:sp>
    </p:spTree>
    <p:extLst>
      <p:ext uri="{BB962C8B-B14F-4D97-AF65-F5344CB8AC3E}">
        <p14:creationId xmlns:p14="http://schemas.microsoft.com/office/powerpoint/2010/main" val="60889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526010" y="1973603"/>
            <a:ext cx="2693316" cy="2693316"/>
          </a:xfrm>
          <a:prstGeom prst="ellipse">
            <a:avLst/>
          </a:pr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R 231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G 252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B 99</a:t>
            </a:r>
          </a:p>
        </p:txBody>
      </p:sp>
      <p:sp>
        <p:nvSpPr>
          <p:cNvPr id="6" name="타원 5"/>
          <p:cNvSpPr/>
          <p:nvPr/>
        </p:nvSpPr>
        <p:spPr>
          <a:xfrm>
            <a:off x="3167134" y="1973603"/>
            <a:ext cx="2693316" cy="2693316"/>
          </a:xfrm>
          <a:prstGeom prst="ellipse">
            <a:avLst/>
          </a:prstGeom>
          <a:solidFill>
            <a:srgbClr val="292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R 41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G 38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B 59</a:t>
            </a:r>
          </a:p>
        </p:txBody>
      </p:sp>
    </p:spTree>
    <p:extLst>
      <p:ext uri="{BB962C8B-B14F-4D97-AF65-F5344CB8AC3E}">
        <p14:creationId xmlns:p14="http://schemas.microsoft.com/office/powerpoint/2010/main" val="31492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342900"/>
            <a:ext cx="11811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최근 저의 자료를 카페 등에 무단으로 </a:t>
            </a:r>
            <a:r>
              <a:rPr lang="ko-KR" altLang="en-US" sz="2400" b="1" dirty="0" err="1">
                <a:solidFill>
                  <a:srgbClr val="FF0000"/>
                </a:solidFill>
              </a:rPr>
              <a:t>재배포</a:t>
            </a:r>
            <a:r>
              <a:rPr lang="ko-KR" altLang="en-US" sz="2400" b="1" dirty="0">
                <a:solidFill>
                  <a:srgbClr val="FF0000"/>
                </a:solidFill>
              </a:rPr>
              <a:t> 하는 일이 자주 발생하고 있습니다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이에 대해 굉장히 심각한 문제로 받아 들이고 있으며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해당 문제가 반복될 경우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재배포한</a:t>
            </a:r>
            <a:r>
              <a:rPr lang="ko-KR" altLang="en-US" dirty="0">
                <a:solidFill>
                  <a:prstClr val="black"/>
                </a:solidFill>
              </a:rPr>
              <a:t> 자에 대해서는 그에 대한 책임을 반드시 물을 것입니다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저작권을 존중하지 않는 극히 소수의 사용자로 인해 다수가 피해를 보지 않도록 주의해 주시면 감사하겠으며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자료가 업로드 된 곳이 있다면 저에게 알려주시면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자료를 소개하고자 할 경우에는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pptbizcam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사이트로의 링크 처리로만 가능하며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파일 자체를 업로드 하는 것은 불가한 점 유의해 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홍보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경제적 이익을 취하는 행위 또한 불가합니다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※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기타 활용 가능 범위는 공유 사이트 </a:t>
            </a:r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-&gt; </a:t>
            </a:r>
            <a:r>
              <a:rPr lang="ko-KR" altLang="en-US" sz="2000" b="1" dirty="0" err="1">
                <a:solidFill>
                  <a:srgbClr val="4472C4">
                    <a:lumMod val="75000"/>
                  </a:srgbClr>
                </a:solidFill>
              </a:rPr>
              <a:t>수다방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 게시판 공지사항 참고</a:t>
            </a:r>
            <a:endParaRPr lang="en-US" altLang="ko-KR" sz="2000" b="1" dirty="0">
              <a:solidFill>
                <a:srgbClr val="4472C4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7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 rot="10800000">
            <a:off x="7798552" y="1892471"/>
            <a:ext cx="4140312" cy="2942705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</a:rPr>
              <a:t>동기 및 목표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>
            <a:off x="5667371" y="2779101"/>
            <a:ext cx="406400" cy="4078899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 46">
            <a:extLst>
              <a:ext uri="{FF2B5EF4-FFF2-40B4-BE49-F238E27FC236}">
                <a16:creationId xmlns:a16="http://schemas.microsoft.com/office/drawing/2014/main" id="{5337CB60-8FD7-4421-A830-A0AB6323DDA2}"/>
              </a:ext>
            </a:extLst>
          </p:cNvPr>
          <p:cNvSpPr/>
          <p:nvPr/>
        </p:nvSpPr>
        <p:spPr>
          <a:xfrm>
            <a:off x="4929447" y="2302625"/>
            <a:ext cx="1153850" cy="569390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E7F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5D1A31-E498-4AA6-9A2F-480D443E3374}"/>
              </a:ext>
            </a:extLst>
          </p:cNvPr>
          <p:cNvSpPr/>
          <p:nvPr/>
        </p:nvSpPr>
        <p:spPr>
          <a:xfrm flipH="1">
            <a:off x="6552283" y="3383890"/>
            <a:ext cx="406400" cy="34741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45">
            <a:extLst>
              <a:ext uri="{FF2B5EF4-FFF2-40B4-BE49-F238E27FC236}">
                <a16:creationId xmlns:a16="http://schemas.microsoft.com/office/drawing/2014/main" id="{23BFEFAE-FCAE-4112-8514-2295D921A8FD}"/>
              </a:ext>
            </a:extLst>
          </p:cNvPr>
          <p:cNvSpPr/>
          <p:nvPr/>
        </p:nvSpPr>
        <p:spPr>
          <a:xfrm flipH="1">
            <a:off x="6537993" y="2951017"/>
            <a:ext cx="1176217" cy="525787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C4ABF5-A5F6-4FBA-BDC5-FA659898C2A7}"/>
              </a:ext>
            </a:extLst>
          </p:cNvPr>
          <p:cNvSpPr/>
          <p:nvPr/>
        </p:nvSpPr>
        <p:spPr>
          <a:xfrm>
            <a:off x="7798552" y="1984311"/>
            <a:ext cx="4123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· 4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차 산업혁명과 더불어 </a:t>
            </a:r>
            <a:r>
              <a:rPr lang="ko-KR" altLang="en-US" sz="1600" b="1" dirty="0" err="1">
                <a:solidFill>
                  <a:schemeClr val="bg1"/>
                </a:solidFill>
                <a:latin typeface="+mn-ea"/>
              </a:rPr>
              <a:t>기술주에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 대한 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관                 심은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커지고 있다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·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환경 오염문제</a:t>
            </a:r>
          </a:p>
          <a:p>
            <a:endParaRPr lang="en-US" altLang="ko-KR" sz="1600" b="1" dirty="0" smtClean="0">
              <a:solidFill>
                <a:schemeClr val="bg1"/>
              </a:solidFill>
              <a:ea typeface="맑은 고딕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a typeface="맑은 고딕"/>
              </a:rPr>
              <a:t>·</a:t>
            </a:r>
            <a:r>
              <a:rPr lang="en-US" altLang="ko-KR" sz="1600" b="1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 b="1" dirty="0">
                <a:solidFill>
                  <a:schemeClr val="bg1"/>
                </a:solidFill>
                <a:latin typeface="Noto Sans, sans-serif"/>
                <a:ea typeface="Noto Sans, sans-serif"/>
              </a:rPr>
              <a:t>세계 각국이 내연기관차의 배기가스 배출을 규제</a:t>
            </a:r>
          </a:p>
          <a:p>
            <a:endParaRPr lang="en-US" altLang="ko-KR" sz="1600" b="1" dirty="0" smtClean="0">
              <a:solidFill>
                <a:schemeClr val="bg1"/>
              </a:solidFill>
              <a:ea typeface="맑은 고딕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a typeface="맑은 고딕"/>
              </a:rPr>
              <a:t>· </a:t>
            </a:r>
            <a:r>
              <a:rPr lang="ko-KR" altLang="en-US" sz="1600" b="1" dirty="0">
                <a:solidFill>
                  <a:schemeClr val="bg1"/>
                </a:solidFill>
                <a:ea typeface="맑은 고딕"/>
              </a:rPr>
              <a:t>배터리 기술 점점 발전</a:t>
            </a:r>
          </a:p>
          <a:p>
            <a:endParaRPr lang="en-US" altLang="ko-KR" sz="1600" b="1" dirty="0" smtClean="0">
              <a:solidFill>
                <a:schemeClr val="bg1"/>
              </a:solidFill>
              <a:ea typeface="맑은 고딕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a typeface="맑은 고딕"/>
              </a:rPr>
              <a:t>·</a:t>
            </a:r>
            <a:r>
              <a:rPr lang="en-US" altLang="ko-KR" sz="1600" b="1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전기차 시장은 점점 커지는 추세이다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마루 부리 Beta, 마루 부리 Beta_EmbeddedFont, 마루 부리 Beta_MSFontService, sans-serif"/>
                <a:ea typeface="마루 부리 Beta, 마루 부리 Beta_EmbeddedFont, 마루 부리 Beta_MSFontService, sans-serif"/>
              </a:rPr>
              <a:t>​</a:t>
            </a:r>
          </a:p>
        </p:txBody>
      </p:sp>
      <p:pic>
        <p:nvPicPr>
          <p:cNvPr id="34" name="nppt_164698210852269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765" y="1230929"/>
            <a:ext cx="4718242" cy="3964526"/>
          </a:xfrm>
          <a:prstGeom prst="rect">
            <a:avLst/>
          </a:prstGeom>
        </p:spPr>
      </p:pic>
      <p:pic>
        <p:nvPicPr>
          <p:cNvPr id="22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87DF4-B6B4-4854-B2A9-F1C0BCE20CC1}"/>
              </a:ext>
            </a:extLst>
          </p:cNvPr>
          <p:cNvSpPr/>
          <p:nvPr/>
        </p:nvSpPr>
        <p:spPr>
          <a:xfrm rot="5400000">
            <a:off x="5739118" y="203797"/>
            <a:ext cx="1106181" cy="10308826"/>
          </a:xfrm>
          <a:prstGeom prst="rect">
            <a:avLst/>
          </a:prstGeom>
          <a:gradFill>
            <a:gsLst>
              <a:gs pos="0">
                <a:srgbClr val="E7FC63">
                  <a:alpha val="0"/>
                </a:srgbClr>
              </a:gs>
              <a:gs pos="100000">
                <a:srgbClr val="E7FC63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" name="nppt_1646982108522176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333" y="1170988"/>
            <a:ext cx="10247291" cy="3501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</a:rPr>
              <a:t>동기 및 목표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 </a:t>
            </a:r>
            <a:endParaRPr lang="en-US" altLang="ko-KR" sz="2400" b="1" i="1" kern="0" dirty="0">
              <a:solidFill>
                <a:prstClr val="white"/>
              </a:solidFill>
            </a:endParaRPr>
          </a:p>
          <a:p>
            <a:pPr latinLnBrk="0">
              <a:defRPr/>
            </a:pP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5A3795-6676-4DF7-B078-F1230A7C39E3}"/>
              </a:ext>
            </a:extLst>
          </p:cNvPr>
          <p:cNvSpPr/>
          <p:nvPr/>
        </p:nvSpPr>
        <p:spPr>
          <a:xfrm>
            <a:off x="1199332" y="4934886"/>
            <a:ext cx="10247291" cy="976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· 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전기차와 관련된 키워드 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원자재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배터리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전기차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ETF, etc...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  <a:ea typeface="맑은 고딕"/>
              </a:rPr>
              <a:t>· 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즉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키워드들을 이용해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Tesla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의 주가 예측</a:t>
            </a:r>
          </a:p>
        </p:txBody>
      </p:sp>
      <p:pic>
        <p:nvPicPr>
          <p:cNvPr id="14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nppt_1646982108522346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478" y="1052216"/>
            <a:ext cx="11004855" cy="5645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</a:rPr>
              <a:t>조원 역할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nppt_16469821085224300"/>
          <p:cNvSpPr/>
          <p:nvPr/>
        </p:nvSpPr>
        <p:spPr>
          <a:xfrm>
            <a:off x="1560964" y="1359051"/>
            <a:ext cx="3541259" cy="1877786"/>
          </a:xfrm>
          <a:prstGeom prst="wedgeRectCallout">
            <a:avLst>
              <a:gd name="adj1" fmla="val 37954"/>
              <a:gd name="adj2" fmla="val 80706"/>
            </a:avLst>
          </a:prstGeom>
          <a:gradFill>
            <a:gsLst>
              <a:gs pos="0">
                <a:schemeClr val="dk2">
                  <a:alpha val="47000"/>
                  <a:lumMod val="40000"/>
                  <a:lumOff val="60000"/>
                </a:schemeClr>
              </a:gs>
              <a:gs pos="100000">
                <a:srgbClr val="FFFFFF">
                  <a:alpha val="100000"/>
                  <a:lumMod val="75000"/>
                  <a:satMod val="160000"/>
                </a:srgbClr>
              </a:gs>
            </a:gsLst>
            <a:lin ang="8100000" scaled="1"/>
            <a:tileRect/>
          </a:gradFill>
          <a:ln w="25400" cap="flat">
            <a:solidFill>
              <a:srgbClr val="4F81BD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박정연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: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자료수집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전처리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Regression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모델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altLang="ko-KR" sz="1800" b="1" dirty="0" err="1" smtClean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실행</a:t>
            </a:r>
            <a:r>
              <a:rPr lang="en-US" altLang="ko-KR" sz="1800" b="1" dirty="0" smtClean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</a:t>
            </a:r>
          </a:p>
          <a:p>
            <a:pPr marL="0" algn="ctr">
              <a:lnSpc>
                <a:spcPct val="100000"/>
              </a:lnSpc>
              <a:buNone/>
            </a:pPr>
            <a:r>
              <a:rPr lang="en-US" altLang="ko-KR" b="1" dirty="0" smtClean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PPT </a:t>
            </a:r>
            <a:r>
              <a:rPr lang="ko-KR" altLang="en-US" b="1" dirty="0" smtClean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제작</a:t>
            </a:r>
            <a:endParaRPr altLang="ko-KR" sz="1800" b="1" dirty="0">
              <a:solidFill>
                <a:schemeClr val="tx1">
                  <a:alpha val="100000"/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5" name="nppt_16469821085223671"/>
          <p:cNvSpPr/>
          <p:nvPr/>
        </p:nvSpPr>
        <p:spPr>
          <a:xfrm>
            <a:off x="1218506" y="5299942"/>
            <a:ext cx="3816803" cy="1326697"/>
          </a:xfrm>
          <a:prstGeom prst="wedgeRectCallout">
            <a:avLst>
              <a:gd name="adj1" fmla="val -27085"/>
              <a:gd name="adj2" fmla="val -63077"/>
            </a:avLst>
          </a:prstGeom>
          <a:gradFill>
            <a:gsLst>
              <a:gs pos="0">
                <a:schemeClr val="dk2">
                  <a:alpha val="47000"/>
                  <a:lumMod val="40000"/>
                  <a:lumOff val="60000"/>
                </a:schemeClr>
              </a:gs>
              <a:gs pos="100000">
                <a:schemeClr val="lt1">
                  <a:alpha val="100000"/>
                  <a:lumMod val="75000"/>
                  <a:satMod val="160000"/>
                </a:schemeClr>
              </a:gs>
            </a:gsLst>
            <a:lin ang="8100000" scaled="1"/>
            <a:tileRect/>
          </a:gradFill>
          <a:ln w="254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800" b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박건후 : 자료수집, 전처리, 시각화, Classification 모델 구축</a:t>
            </a:r>
          </a:p>
        </p:txBody>
      </p:sp>
      <p:sp>
        <p:nvSpPr>
          <p:cNvPr id="26" name="nppt_16469821085224143"/>
          <p:cNvSpPr/>
          <p:nvPr/>
        </p:nvSpPr>
        <p:spPr>
          <a:xfrm>
            <a:off x="6243372" y="1338640"/>
            <a:ext cx="4214812" cy="1898197"/>
          </a:xfrm>
          <a:prstGeom prst="wedgeRectCallout">
            <a:avLst>
              <a:gd name="adj1" fmla="val -27078"/>
              <a:gd name="adj2" fmla="val 86290"/>
            </a:avLst>
          </a:prstGeom>
          <a:gradFill>
            <a:gsLst>
              <a:gs pos="0">
                <a:schemeClr val="dk2">
                  <a:alpha val="47000"/>
                  <a:lumMod val="40000"/>
                  <a:lumOff val="60000"/>
                </a:schemeClr>
              </a:gs>
              <a:gs pos="100000">
                <a:srgbClr val="FFFFFF">
                  <a:alpha val="100000"/>
                  <a:lumMod val="75000"/>
                  <a:satMod val="160000"/>
                </a:srgbClr>
              </a:gs>
            </a:gsLst>
            <a:lin ang="8100000" scaled="1"/>
            <a:tileRect/>
          </a:gradFill>
          <a:ln w="25400" cap="flat">
            <a:solidFill>
              <a:srgbClr val="4F81BD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반치영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: 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총괄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감독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지도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 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자료수집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전처리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시각화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Regression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모델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구축</a:t>
            </a:r>
            <a:endParaRPr altLang="ko-KR" sz="1800" b="1" dirty="0">
              <a:solidFill>
                <a:schemeClr val="tx1">
                  <a:alpha val="100000"/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7" name="nppt_16469821085224821"/>
          <p:cNvSpPr/>
          <p:nvPr/>
        </p:nvSpPr>
        <p:spPr>
          <a:xfrm>
            <a:off x="7319055" y="5299942"/>
            <a:ext cx="3541259" cy="1316491"/>
          </a:xfrm>
          <a:prstGeom prst="wedgeRectCallout">
            <a:avLst>
              <a:gd name="adj1" fmla="val 24591"/>
              <a:gd name="adj2" fmla="val -63177"/>
            </a:avLst>
          </a:prstGeom>
          <a:gradFill>
            <a:gsLst>
              <a:gs pos="0">
                <a:schemeClr val="dk2">
                  <a:alpha val="47000"/>
                  <a:lumMod val="40000"/>
                  <a:lumOff val="60000"/>
                </a:schemeClr>
              </a:gs>
              <a:gs pos="100000">
                <a:srgbClr val="FFFFFF">
                  <a:alpha val="100000"/>
                  <a:lumMod val="75000"/>
                  <a:satMod val="160000"/>
                </a:srgbClr>
              </a:gs>
            </a:gsLst>
            <a:lin ang="8100000" scaled="1"/>
            <a:tileRect/>
          </a:gradFill>
          <a:ln w="25400" cap="flat">
            <a:solidFill>
              <a:srgbClr val="4F81BD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이채림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: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자료수집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전처리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Regression </a:t>
            </a:r>
            <a:r>
              <a:rPr altLang="ko-KR" sz="1800" b="1" dirty="0" err="1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모델</a:t>
            </a:r>
            <a:r>
              <a:rPr altLang="ko-KR" sz="1800" b="1" dirty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altLang="ko-KR" sz="1800" b="1" dirty="0" err="1" smtClean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실행</a:t>
            </a:r>
            <a:r>
              <a:rPr lang="en-US" altLang="ko-KR" sz="1800" b="1" dirty="0" smtClean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b="1" dirty="0" smtClean="0">
                <a:solidFill>
                  <a:schemeClr val="tx1">
                    <a:alpha val="100000"/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발표</a:t>
            </a:r>
            <a:endParaRPr altLang="ko-KR" sz="1800" b="1" dirty="0">
              <a:solidFill>
                <a:schemeClr val="tx1">
                  <a:alpha val="100000"/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6" name="nppt_16469821085227331" descr="이미지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9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4" y="1081508"/>
            <a:ext cx="11176504" cy="5593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</a:rPr>
              <a:t>데이터 확보 방법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9" y="1380551"/>
            <a:ext cx="1535664" cy="1535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9" y="5355771"/>
            <a:ext cx="2505579" cy="10861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2361" y1="17822" x2="22361" y2="17822"/>
                        <a14:foregroundMark x1="27639" y1="24257" x2="27639" y2="24257"/>
                        <a14:foregroundMark x1="34722" y1="23267" x2="34722" y2="23267"/>
                        <a14:foregroundMark x1="40139" y1="24505" x2="40139" y2="24505"/>
                        <a14:foregroundMark x1="45139" y1="21782" x2="45139" y2="21782"/>
                        <a14:foregroundMark x1="47222" y1="28713" x2="47222" y2="28713"/>
                        <a14:foregroundMark x1="56667" y1="19059" x2="56667" y2="19059"/>
                        <a14:foregroundMark x1="59444" y1="25000" x2="59444" y2="25000"/>
                        <a14:foregroundMark x1="65000" y1="24010" x2="65000" y2="24010"/>
                        <a14:foregroundMark x1="68472" y1="24505" x2="68472" y2="24505"/>
                        <a14:foregroundMark x1="74861" y1="23762" x2="74861" y2="23762"/>
                        <a14:foregroundMark x1="80278" y1="24010" x2="80278" y2="24010"/>
                        <a14:backgroundMark x1="48611" y1="25248" x2="48611" y2="25248"/>
                        <a14:backgroundMark x1="64167" y1="25248" x2="64167" y2="25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17" y="3117122"/>
            <a:ext cx="3631620" cy="2037742"/>
          </a:xfrm>
          <a:prstGeom prst="rect">
            <a:avLst/>
          </a:prstGeom>
        </p:spPr>
      </p:pic>
      <p:pic>
        <p:nvPicPr>
          <p:cNvPr id="16" name="nppt_16469821085227331" descr="이미지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6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603D8D-512C-451A-B6EA-362774676F2C}"/>
              </a:ext>
            </a:extLst>
          </p:cNvPr>
          <p:cNvSpPr txBox="1"/>
          <p:nvPr/>
        </p:nvSpPr>
        <p:spPr>
          <a:xfrm>
            <a:off x="1024044" y="216861"/>
            <a:ext cx="609442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 smtClean="0">
                <a:solidFill>
                  <a:prstClr val="white"/>
                </a:solidFill>
              </a:rPr>
              <a:t>진행 계획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C43F8A-191F-4063-9E52-33EDC0FC7474}"/>
              </a:ext>
            </a:extLst>
          </p:cNvPr>
          <p:cNvGrpSpPr/>
          <p:nvPr/>
        </p:nvGrpSpPr>
        <p:grpSpPr>
          <a:xfrm>
            <a:off x="442214" y="440636"/>
            <a:ext cx="516051" cy="516051"/>
            <a:chOff x="400031" y="434690"/>
            <a:chExt cx="516051" cy="5160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23F146-3F4F-48BF-B6E4-824DF7A4D032}"/>
                </a:ext>
              </a:extLst>
            </p:cNvPr>
            <p:cNvSpPr/>
            <p:nvPr/>
          </p:nvSpPr>
          <p:spPr>
            <a:xfrm>
              <a:off x="444015" y="478674"/>
              <a:ext cx="428082" cy="428082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67CE7C3-D7A4-4BC6-A39D-A040449EAC44}"/>
                </a:ext>
              </a:extLst>
            </p:cNvPr>
            <p:cNvSpPr/>
            <p:nvPr/>
          </p:nvSpPr>
          <p:spPr>
            <a:xfrm>
              <a:off x="400031" y="434690"/>
              <a:ext cx="516051" cy="516051"/>
            </a:xfrm>
            <a:prstGeom prst="ellipse">
              <a:avLst/>
            </a:prstGeom>
            <a:noFill/>
            <a:ln w="31750">
              <a:solidFill>
                <a:srgbClr val="E7FC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3600" b="1" kern="0" dirty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299991-AF34-4C27-B615-F9E0D3B8288D}"/>
              </a:ext>
            </a:extLst>
          </p:cNvPr>
          <p:cNvCxnSpPr>
            <a:cxnSpLocks/>
          </p:cNvCxnSpPr>
          <p:nvPr/>
        </p:nvCxnSpPr>
        <p:spPr>
          <a:xfrm>
            <a:off x="3331594" y="908216"/>
            <a:ext cx="842400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663037-7ACE-4611-AB5F-A47619F3A726}"/>
              </a:ext>
            </a:extLst>
          </p:cNvPr>
          <p:cNvGrpSpPr/>
          <p:nvPr/>
        </p:nvGrpSpPr>
        <p:grpSpPr>
          <a:xfrm>
            <a:off x="11662702" y="783395"/>
            <a:ext cx="249642" cy="249642"/>
            <a:chOff x="5971179" y="800104"/>
            <a:chExt cx="249642" cy="24964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1F5E87-97FF-4A52-8877-6D14A6D9B6F2}"/>
                </a:ext>
              </a:extLst>
            </p:cNvPr>
            <p:cNvSpPr/>
            <p:nvPr/>
          </p:nvSpPr>
          <p:spPr>
            <a:xfrm>
              <a:off x="5971179" y="800104"/>
              <a:ext cx="249642" cy="249642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7791BB9-3DA9-49CE-8CD3-ED6C5868A310}"/>
                </a:ext>
              </a:extLst>
            </p:cNvPr>
            <p:cNvSpPr/>
            <p:nvPr/>
          </p:nvSpPr>
          <p:spPr>
            <a:xfrm>
              <a:off x="6024000" y="852925"/>
              <a:ext cx="144000" cy="144000"/>
            </a:xfrm>
            <a:prstGeom prst="ellipse">
              <a:avLst/>
            </a:prstGeom>
            <a:solidFill>
              <a:srgbClr val="E7FC6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ADD8FC2-170B-4EB6-B67B-6E32CDA8520E}"/>
                </a:ext>
              </a:extLst>
            </p:cNvPr>
            <p:cNvSpPr/>
            <p:nvPr/>
          </p:nvSpPr>
          <p:spPr>
            <a:xfrm>
              <a:off x="6068557" y="897482"/>
              <a:ext cx="54886" cy="548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7F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자유형 14">
            <a:extLst>
              <a:ext uri="{FF2B5EF4-FFF2-40B4-BE49-F238E27FC236}">
                <a16:creationId xmlns:a16="http://schemas.microsoft.com/office/drawing/2014/main" id="{54195B45-6394-49BF-AB4A-23536256960F}"/>
              </a:ext>
            </a:extLst>
          </p:cNvPr>
          <p:cNvSpPr/>
          <p:nvPr/>
        </p:nvSpPr>
        <p:spPr>
          <a:xfrm>
            <a:off x="761199" y="1766708"/>
            <a:ext cx="2438945" cy="1936449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Feature </a:t>
            </a:r>
            <a:r>
              <a:rPr lang="ko-KR" altLang="en-US" dirty="0" smtClean="0">
                <a:solidFill>
                  <a:schemeClr val="tx1"/>
                </a:solidFill>
              </a:rPr>
              <a:t>선정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확보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자유형 13">
            <a:extLst>
              <a:ext uri="{FF2B5EF4-FFF2-40B4-BE49-F238E27FC236}">
                <a16:creationId xmlns:a16="http://schemas.microsoft.com/office/drawing/2014/main" id="{41D9F248-60BB-4AEA-B9F9-6C498F061B10}"/>
              </a:ext>
            </a:extLst>
          </p:cNvPr>
          <p:cNvSpPr/>
          <p:nvPr/>
        </p:nvSpPr>
        <p:spPr>
          <a:xfrm>
            <a:off x="986714" y="1248886"/>
            <a:ext cx="1987916" cy="51782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29263B"/>
                </a:solidFill>
              </a:rPr>
              <a:t>03/07</a:t>
            </a:r>
            <a:endParaRPr lang="en-US" altLang="ko-KR" sz="1200" b="1" dirty="0">
              <a:solidFill>
                <a:srgbClr val="29263B"/>
              </a:solidFill>
            </a:endParaRPr>
          </a:p>
        </p:txBody>
      </p:sp>
      <p:sp>
        <p:nvSpPr>
          <p:cNvPr id="45" name="자유형 14">
            <a:extLst>
              <a:ext uri="{FF2B5EF4-FFF2-40B4-BE49-F238E27FC236}">
                <a16:creationId xmlns:a16="http://schemas.microsoft.com/office/drawing/2014/main" id="{156D08CB-4BD3-4175-A6EC-0EFDE3447409}"/>
              </a:ext>
            </a:extLst>
          </p:cNvPr>
          <p:cNvSpPr/>
          <p:nvPr/>
        </p:nvSpPr>
        <p:spPr>
          <a:xfrm>
            <a:off x="3089769" y="4598680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자유형 13">
            <a:extLst>
              <a:ext uri="{FF2B5EF4-FFF2-40B4-BE49-F238E27FC236}">
                <a16:creationId xmlns:a16="http://schemas.microsoft.com/office/drawing/2014/main" id="{C6C38F8A-469A-4F17-B387-BE55FEED0430}"/>
              </a:ext>
            </a:extLst>
          </p:cNvPr>
          <p:cNvSpPr/>
          <p:nvPr/>
        </p:nvSpPr>
        <p:spPr>
          <a:xfrm>
            <a:off x="3318756" y="4076168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29263B"/>
                </a:solidFill>
              </a:rPr>
              <a:t>03/08</a:t>
            </a:r>
            <a:endParaRPr lang="en-US" altLang="ko-KR" sz="1200" b="1" dirty="0">
              <a:solidFill>
                <a:srgbClr val="29263B"/>
              </a:solidFill>
            </a:endParaRPr>
          </a:p>
        </p:txBody>
      </p:sp>
      <p:sp>
        <p:nvSpPr>
          <p:cNvPr id="49" name="자유형 14">
            <a:extLst>
              <a:ext uri="{FF2B5EF4-FFF2-40B4-BE49-F238E27FC236}">
                <a16:creationId xmlns:a16="http://schemas.microsoft.com/office/drawing/2014/main" id="{A7FE4933-3764-4D3B-9937-9D73FCB2277D}"/>
              </a:ext>
            </a:extLst>
          </p:cNvPr>
          <p:cNvSpPr/>
          <p:nvPr/>
        </p:nvSpPr>
        <p:spPr>
          <a:xfrm>
            <a:off x="4981333" y="1762205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전처리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dirty="0" smtClean="0">
                <a:solidFill>
                  <a:schemeClr val="tx1"/>
                </a:solidFill>
              </a:rPr>
              <a:t> 모델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자유형 13">
            <a:extLst>
              <a:ext uri="{FF2B5EF4-FFF2-40B4-BE49-F238E27FC236}">
                <a16:creationId xmlns:a16="http://schemas.microsoft.com/office/drawing/2014/main" id="{89DA286A-815F-4925-813D-5A3C4C3E93B7}"/>
              </a:ext>
            </a:extLst>
          </p:cNvPr>
          <p:cNvSpPr/>
          <p:nvPr/>
        </p:nvSpPr>
        <p:spPr>
          <a:xfrm>
            <a:off x="5210320" y="124419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29263B"/>
                </a:solidFill>
              </a:rPr>
              <a:t>03/10</a:t>
            </a:r>
            <a:endParaRPr lang="en-US" altLang="ko-KR" sz="1200" b="1" dirty="0">
              <a:solidFill>
                <a:srgbClr val="29263B"/>
              </a:solidFill>
            </a:endParaRPr>
          </a:p>
        </p:txBody>
      </p:sp>
      <p:sp>
        <p:nvSpPr>
          <p:cNvPr id="23" name="자유형 14">
            <a:extLst>
              <a:ext uri="{FF2B5EF4-FFF2-40B4-BE49-F238E27FC236}">
                <a16:creationId xmlns:a16="http://schemas.microsoft.com/office/drawing/2014/main" id="{156D08CB-4BD3-4175-A6EC-0EFDE3447409}"/>
              </a:ext>
            </a:extLst>
          </p:cNvPr>
          <p:cNvSpPr/>
          <p:nvPr/>
        </p:nvSpPr>
        <p:spPr>
          <a:xfrm>
            <a:off x="7118472" y="4598680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dirty="0" smtClean="0">
                <a:solidFill>
                  <a:schemeClr val="tx1"/>
                </a:solidFill>
              </a:rPr>
              <a:t> 모델 평가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자유형 13">
            <a:extLst>
              <a:ext uri="{FF2B5EF4-FFF2-40B4-BE49-F238E27FC236}">
                <a16:creationId xmlns:a16="http://schemas.microsoft.com/office/drawing/2014/main" id="{89DA286A-815F-4925-813D-5A3C4C3E93B7}"/>
              </a:ext>
            </a:extLst>
          </p:cNvPr>
          <p:cNvSpPr/>
          <p:nvPr/>
        </p:nvSpPr>
        <p:spPr>
          <a:xfrm>
            <a:off x="7347459" y="4076168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29263B"/>
                </a:solidFill>
              </a:rPr>
              <a:t>03/11</a:t>
            </a:r>
            <a:endParaRPr lang="en-US" altLang="ko-KR" sz="1200" b="1" dirty="0">
              <a:solidFill>
                <a:srgbClr val="29263B"/>
              </a:solidFill>
            </a:endParaRPr>
          </a:p>
        </p:txBody>
      </p:sp>
      <p:sp>
        <p:nvSpPr>
          <p:cNvPr id="25" name="자유형 14">
            <a:extLst>
              <a:ext uri="{FF2B5EF4-FFF2-40B4-BE49-F238E27FC236}">
                <a16:creationId xmlns:a16="http://schemas.microsoft.com/office/drawing/2014/main" id="{156D08CB-4BD3-4175-A6EC-0EFDE3447409}"/>
              </a:ext>
            </a:extLst>
          </p:cNvPr>
          <p:cNvSpPr/>
          <p:nvPr/>
        </p:nvSpPr>
        <p:spPr>
          <a:xfrm>
            <a:off x="9239023" y="1766708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PPT</a:t>
            </a:r>
            <a:r>
              <a:rPr lang="ko-KR" altLang="en-US" dirty="0" smtClean="0">
                <a:solidFill>
                  <a:schemeClr val="tx1"/>
                </a:solidFill>
              </a:rPr>
              <a:t>제작 및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최종 검토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자유형 13">
            <a:extLst>
              <a:ext uri="{FF2B5EF4-FFF2-40B4-BE49-F238E27FC236}">
                <a16:creationId xmlns:a16="http://schemas.microsoft.com/office/drawing/2014/main" id="{89DA286A-815F-4925-813D-5A3C4C3E93B7}"/>
              </a:ext>
            </a:extLst>
          </p:cNvPr>
          <p:cNvSpPr/>
          <p:nvPr/>
        </p:nvSpPr>
        <p:spPr>
          <a:xfrm>
            <a:off x="9468010" y="124419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E7FC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29263B"/>
                </a:solidFill>
              </a:rPr>
              <a:t>03/12~03/14</a:t>
            </a:r>
            <a:endParaRPr lang="en-US" altLang="ko-KR" sz="1200" b="1" dirty="0">
              <a:solidFill>
                <a:srgbClr val="29263B"/>
              </a:solidFill>
            </a:endParaRPr>
          </a:p>
        </p:txBody>
      </p:sp>
      <p:cxnSp>
        <p:nvCxnSpPr>
          <p:cNvPr id="32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/>
          <p:nvPr/>
        </p:nvCxnSpPr>
        <p:spPr>
          <a:xfrm flipV="1">
            <a:off x="9154541" y="3584019"/>
            <a:ext cx="600017" cy="603226"/>
          </a:xfrm>
          <a:prstGeom prst="straightConnector1">
            <a:avLst/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/>
          <p:nvPr/>
        </p:nvCxnSpPr>
        <p:spPr>
          <a:xfrm>
            <a:off x="7153247" y="3523168"/>
            <a:ext cx="533573" cy="604460"/>
          </a:xfrm>
          <a:prstGeom prst="straightConnector1">
            <a:avLst/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/>
          <p:nvPr/>
        </p:nvCxnSpPr>
        <p:spPr>
          <a:xfrm>
            <a:off x="2764540" y="3546831"/>
            <a:ext cx="664591" cy="640414"/>
          </a:xfrm>
          <a:prstGeom prst="straightConnector1">
            <a:avLst/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27">
            <a:extLst>
              <a:ext uri="{FF2B5EF4-FFF2-40B4-BE49-F238E27FC236}">
                <a16:creationId xmlns:a16="http://schemas.microsoft.com/office/drawing/2014/main" id="{C399C7E0-8B93-42F6-89DF-B496ECEF692F}"/>
              </a:ext>
            </a:extLst>
          </p:cNvPr>
          <p:cNvCxnSpPr/>
          <p:nvPr/>
        </p:nvCxnSpPr>
        <p:spPr>
          <a:xfrm flipV="1">
            <a:off x="5143070" y="3673497"/>
            <a:ext cx="507681" cy="513748"/>
          </a:xfrm>
          <a:prstGeom prst="straightConnector1">
            <a:avLst/>
          </a:prstGeom>
          <a:ln w="3175">
            <a:solidFill>
              <a:srgbClr val="E7FC6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nppt_16469821085227331" descr="이미지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5362" l="5675" r="93469">
                        <a14:foregroundMark x1="25268" y1="15950" x2="25268" y2="15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28" y="534880"/>
            <a:ext cx="442820" cy="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6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1447</Words>
  <Application>Microsoft Office PowerPoint</Application>
  <PresentationFormat>와이드스크린</PresentationFormat>
  <Paragraphs>334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Noto Sans, sans-serif</vt:lpstr>
      <vt:lpstr>마루 부리 Beta, 마루 부리 Beta_EmbeddedFont, 마루 부리 Beta_MSFontService, sans-serif</vt:lpstr>
      <vt:lpstr>맑은 고딕</vt:lpstr>
      <vt:lpstr>Arial</vt:lpstr>
      <vt:lpstr>Wingdings</vt:lpstr>
      <vt:lpstr>54_Office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71</cp:revision>
  <dcterms:created xsi:type="dcterms:W3CDTF">2022-02-28T03:44:50Z</dcterms:created>
  <dcterms:modified xsi:type="dcterms:W3CDTF">2022-03-13T14:12:13Z</dcterms:modified>
</cp:coreProperties>
</file>